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9"/>
  </p:notesMasterIdLst>
  <p:sldIdLst>
    <p:sldId id="256" r:id="rId2"/>
    <p:sldId id="257" r:id="rId3"/>
    <p:sldId id="258" r:id="rId4"/>
    <p:sldId id="259" r:id="rId5"/>
    <p:sldId id="283" r:id="rId6"/>
    <p:sldId id="284" r:id="rId7"/>
    <p:sldId id="285" r:id="rId8"/>
    <p:sldId id="286" r:id="rId9"/>
    <p:sldId id="287" r:id="rId10"/>
    <p:sldId id="289" r:id="rId11"/>
    <p:sldId id="290" r:id="rId12"/>
    <p:sldId id="288" r:id="rId13"/>
    <p:sldId id="273" r:id="rId14"/>
    <p:sldId id="271" r:id="rId15"/>
    <p:sldId id="272" r:id="rId16"/>
    <p:sldId id="270" r:id="rId17"/>
    <p:sldId id="268" r:id="rId18"/>
    <p:sldId id="269" r:id="rId19"/>
    <p:sldId id="282" r:id="rId20"/>
    <p:sldId id="274" r:id="rId21"/>
    <p:sldId id="281" r:id="rId22"/>
    <p:sldId id="291" r:id="rId23"/>
    <p:sldId id="292" r:id="rId24"/>
    <p:sldId id="293" r:id="rId25"/>
    <p:sldId id="266" r:id="rId26"/>
    <p:sldId id="267" r:id="rId27"/>
    <p:sldId id="294" r:id="rId28"/>
    <p:sldId id="295" r:id="rId29"/>
    <p:sldId id="296" r:id="rId30"/>
    <p:sldId id="297" r:id="rId31"/>
    <p:sldId id="298" r:id="rId32"/>
    <p:sldId id="299" r:id="rId33"/>
    <p:sldId id="300" r:id="rId34"/>
    <p:sldId id="301" r:id="rId35"/>
    <p:sldId id="302" r:id="rId36"/>
    <p:sldId id="303" r:id="rId37"/>
    <p:sldId id="304" r:id="rId38"/>
    <p:sldId id="305" r:id="rId39"/>
    <p:sldId id="306" r:id="rId40"/>
    <p:sldId id="307" r:id="rId41"/>
    <p:sldId id="308" r:id="rId42"/>
    <p:sldId id="309" r:id="rId43"/>
    <p:sldId id="310" r:id="rId44"/>
    <p:sldId id="311" r:id="rId45"/>
    <p:sldId id="312" r:id="rId46"/>
    <p:sldId id="264" r:id="rId47"/>
    <p:sldId id="265" r:id="rId48"/>
    <p:sldId id="260" r:id="rId49"/>
    <p:sldId id="262" r:id="rId50"/>
    <p:sldId id="261" r:id="rId51"/>
    <p:sldId id="263" r:id="rId52"/>
    <p:sldId id="278" r:id="rId53"/>
    <p:sldId id="275" r:id="rId54"/>
    <p:sldId id="276" r:id="rId55"/>
    <p:sldId id="277" r:id="rId56"/>
    <p:sldId id="279" r:id="rId57"/>
    <p:sldId id="280" r:id="rId5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561"/>
    <p:restoredTop sz="94814"/>
  </p:normalViewPr>
  <p:slideViewPr>
    <p:cSldViewPr snapToGrid="0" snapToObjects="1">
      <p:cViewPr varScale="1">
        <p:scale>
          <a:sx n="105" d="100"/>
          <a:sy n="105" d="100"/>
        </p:scale>
        <p:origin x="488"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9115971-BFB9-0E42-B546-DA03C6F77EB2}" type="datetimeFigureOut">
              <a:rPr lang="en-US" smtClean="0"/>
              <a:t>1/25/22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FEF4C3F-A904-0346-B90E-7B9B57C2D4AC}" type="slidenum">
              <a:rPr lang="en-US" smtClean="0"/>
              <a:t>‹#›</a:t>
            </a:fld>
            <a:endParaRPr lang="en-US"/>
          </a:p>
        </p:txBody>
      </p:sp>
    </p:spTree>
    <p:extLst>
      <p:ext uri="{BB962C8B-B14F-4D97-AF65-F5344CB8AC3E}">
        <p14:creationId xmlns:p14="http://schemas.microsoft.com/office/powerpoint/2010/main" val="3875819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66F79A-9AC3-874C-8293-3F19047148A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42ABDCE-939E-7549-837F-4C6E820D4CD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C6739ED-2499-6B4C-A242-BA25A61EAFC0}"/>
              </a:ext>
            </a:extLst>
          </p:cNvPr>
          <p:cNvSpPr>
            <a:spLocks noGrp="1"/>
          </p:cNvSpPr>
          <p:nvPr>
            <p:ph type="dt" sz="half" idx="10"/>
          </p:nvPr>
        </p:nvSpPr>
        <p:spPr/>
        <p:txBody>
          <a:bodyPr/>
          <a:lstStyle/>
          <a:p>
            <a:fld id="{A736C745-D749-6843-B342-1025A5C8C2AF}" type="datetime1">
              <a:rPr lang="en-US" smtClean="0"/>
              <a:t>1/25/22</a:t>
            </a:fld>
            <a:endParaRPr lang="en-US"/>
          </a:p>
        </p:txBody>
      </p:sp>
      <p:sp>
        <p:nvSpPr>
          <p:cNvPr id="5" name="Footer Placeholder 4">
            <a:extLst>
              <a:ext uri="{FF2B5EF4-FFF2-40B4-BE49-F238E27FC236}">
                <a16:creationId xmlns:a16="http://schemas.microsoft.com/office/drawing/2014/main" id="{DB3C6458-4FB7-6642-B8CC-1F714A08286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67B492-2EAC-E34C-A511-3085DB28B14E}"/>
              </a:ext>
            </a:extLst>
          </p:cNvPr>
          <p:cNvSpPr>
            <a:spLocks noGrp="1"/>
          </p:cNvSpPr>
          <p:nvPr>
            <p:ph type="sldNum" sz="quarter" idx="12"/>
          </p:nvPr>
        </p:nvSpPr>
        <p:spPr/>
        <p:txBody>
          <a:bodyPr/>
          <a:lstStyle/>
          <a:p>
            <a:fld id="{0E9AF5E3-916E-8140-84EF-268EAD870652}" type="slidenum">
              <a:rPr lang="en-US" smtClean="0"/>
              <a:t>‹#›</a:t>
            </a:fld>
            <a:endParaRPr lang="en-US"/>
          </a:p>
        </p:txBody>
      </p:sp>
    </p:spTree>
    <p:extLst>
      <p:ext uri="{BB962C8B-B14F-4D97-AF65-F5344CB8AC3E}">
        <p14:creationId xmlns:p14="http://schemas.microsoft.com/office/powerpoint/2010/main" val="14137463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6B701-DE17-DC4A-9FD9-286757DE1AE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0AC645D-12B8-AC46-ADAE-D28AD464C5B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5FF5ED3-6FA0-7241-92E4-6D2D2389CD51}"/>
              </a:ext>
            </a:extLst>
          </p:cNvPr>
          <p:cNvSpPr>
            <a:spLocks noGrp="1"/>
          </p:cNvSpPr>
          <p:nvPr>
            <p:ph type="dt" sz="half" idx="10"/>
          </p:nvPr>
        </p:nvSpPr>
        <p:spPr/>
        <p:txBody>
          <a:bodyPr/>
          <a:lstStyle/>
          <a:p>
            <a:fld id="{50325C6E-1CBA-914D-801E-06985A7D44CD}" type="datetime1">
              <a:rPr lang="en-US" smtClean="0"/>
              <a:t>1/25/22</a:t>
            </a:fld>
            <a:endParaRPr lang="en-US"/>
          </a:p>
        </p:txBody>
      </p:sp>
      <p:sp>
        <p:nvSpPr>
          <p:cNvPr id="5" name="Footer Placeholder 4">
            <a:extLst>
              <a:ext uri="{FF2B5EF4-FFF2-40B4-BE49-F238E27FC236}">
                <a16:creationId xmlns:a16="http://schemas.microsoft.com/office/drawing/2014/main" id="{BA905D66-0194-3F45-B558-B9B05D6515D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5C217EC-6E44-0C4A-8A40-6612011EEE28}"/>
              </a:ext>
            </a:extLst>
          </p:cNvPr>
          <p:cNvSpPr>
            <a:spLocks noGrp="1"/>
          </p:cNvSpPr>
          <p:nvPr>
            <p:ph type="sldNum" sz="quarter" idx="12"/>
          </p:nvPr>
        </p:nvSpPr>
        <p:spPr/>
        <p:txBody>
          <a:bodyPr/>
          <a:lstStyle/>
          <a:p>
            <a:fld id="{0E9AF5E3-916E-8140-84EF-268EAD870652}" type="slidenum">
              <a:rPr lang="en-US" smtClean="0"/>
              <a:t>‹#›</a:t>
            </a:fld>
            <a:endParaRPr lang="en-US"/>
          </a:p>
        </p:txBody>
      </p:sp>
    </p:spTree>
    <p:extLst>
      <p:ext uri="{BB962C8B-B14F-4D97-AF65-F5344CB8AC3E}">
        <p14:creationId xmlns:p14="http://schemas.microsoft.com/office/powerpoint/2010/main" val="33727992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DFB4485-791E-7D44-992E-DAA50F3BA38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E21747B-EA06-3143-AC31-0009CD961DA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67DD31F-3936-3048-B308-6FC4A5D482EF}"/>
              </a:ext>
            </a:extLst>
          </p:cNvPr>
          <p:cNvSpPr>
            <a:spLocks noGrp="1"/>
          </p:cNvSpPr>
          <p:nvPr>
            <p:ph type="dt" sz="half" idx="10"/>
          </p:nvPr>
        </p:nvSpPr>
        <p:spPr/>
        <p:txBody>
          <a:bodyPr/>
          <a:lstStyle/>
          <a:p>
            <a:fld id="{8F06FDBA-D0C2-B24D-A3C5-0FF2701F19A8}" type="datetime1">
              <a:rPr lang="en-US" smtClean="0"/>
              <a:t>1/25/22</a:t>
            </a:fld>
            <a:endParaRPr lang="en-US"/>
          </a:p>
        </p:txBody>
      </p:sp>
      <p:sp>
        <p:nvSpPr>
          <p:cNvPr id="5" name="Footer Placeholder 4">
            <a:extLst>
              <a:ext uri="{FF2B5EF4-FFF2-40B4-BE49-F238E27FC236}">
                <a16:creationId xmlns:a16="http://schemas.microsoft.com/office/drawing/2014/main" id="{8B578E52-84D1-564F-ABAE-EAA25E0DFEB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2B71F56-27E2-6B41-BD6E-0FA788765B46}"/>
              </a:ext>
            </a:extLst>
          </p:cNvPr>
          <p:cNvSpPr>
            <a:spLocks noGrp="1"/>
          </p:cNvSpPr>
          <p:nvPr>
            <p:ph type="sldNum" sz="quarter" idx="12"/>
          </p:nvPr>
        </p:nvSpPr>
        <p:spPr/>
        <p:txBody>
          <a:bodyPr/>
          <a:lstStyle/>
          <a:p>
            <a:fld id="{0E9AF5E3-916E-8140-84EF-268EAD870652}" type="slidenum">
              <a:rPr lang="en-US" smtClean="0"/>
              <a:t>‹#›</a:t>
            </a:fld>
            <a:endParaRPr lang="en-US"/>
          </a:p>
        </p:txBody>
      </p:sp>
    </p:spTree>
    <p:extLst>
      <p:ext uri="{BB962C8B-B14F-4D97-AF65-F5344CB8AC3E}">
        <p14:creationId xmlns:p14="http://schemas.microsoft.com/office/powerpoint/2010/main" val="41997040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EF86B4-0CAD-C346-AFD5-80B15A6C605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E7F5DD4-BE24-E142-AEC3-E38FE2AD374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A003631-8662-6848-B62E-CE1D523DE3DC}"/>
              </a:ext>
            </a:extLst>
          </p:cNvPr>
          <p:cNvSpPr>
            <a:spLocks noGrp="1"/>
          </p:cNvSpPr>
          <p:nvPr>
            <p:ph type="dt" sz="half" idx="10"/>
          </p:nvPr>
        </p:nvSpPr>
        <p:spPr/>
        <p:txBody>
          <a:bodyPr/>
          <a:lstStyle/>
          <a:p>
            <a:fld id="{025FFA73-261B-E644-B49D-414DFB944518}" type="datetime1">
              <a:rPr lang="en-US" smtClean="0"/>
              <a:t>1/25/22</a:t>
            </a:fld>
            <a:endParaRPr lang="en-US"/>
          </a:p>
        </p:txBody>
      </p:sp>
      <p:sp>
        <p:nvSpPr>
          <p:cNvPr id="5" name="Footer Placeholder 4">
            <a:extLst>
              <a:ext uri="{FF2B5EF4-FFF2-40B4-BE49-F238E27FC236}">
                <a16:creationId xmlns:a16="http://schemas.microsoft.com/office/drawing/2014/main" id="{1D78CFDE-AEF9-9D4C-B4A0-2B9E1930655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3B54C2-44C0-2B40-9B2A-B6B00481E98C}"/>
              </a:ext>
            </a:extLst>
          </p:cNvPr>
          <p:cNvSpPr>
            <a:spLocks noGrp="1"/>
          </p:cNvSpPr>
          <p:nvPr>
            <p:ph type="sldNum" sz="quarter" idx="12"/>
          </p:nvPr>
        </p:nvSpPr>
        <p:spPr/>
        <p:txBody>
          <a:bodyPr/>
          <a:lstStyle/>
          <a:p>
            <a:fld id="{0E9AF5E3-916E-8140-84EF-268EAD870652}" type="slidenum">
              <a:rPr lang="en-US" smtClean="0"/>
              <a:t>‹#›</a:t>
            </a:fld>
            <a:endParaRPr lang="en-US"/>
          </a:p>
        </p:txBody>
      </p:sp>
    </p:spTree>
    <p:extLst>
      <p:ext uri="{BB962C8B-B14F-4D97-AF65-F5344CB8AC3E}">
        <p14:creationId xmlns:p14="http://schemas.microsoft.com/office/powerpoint/2010/main" val="42419214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9A88BC-4B51-3F47-B933-7C4458D41EA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DC51AEE-3B99-BA4A-A9A9-06E8CF00890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63CD93E-BAFA-7C41-8343-D7B6785B0260}"/>
              </a:ext>
            </a:extLst>
          </p:cNvPr>
          <p:cNvSpPr>
            <a:spLocks noGrp="1"/>
          </p:cNvSpPr>
          <p:nvPr>
            <p:ph type="dt" sz="half" idx="10"/>
          </p:nvPr>
        </p:nvSpPr>
        <p:spPr/>
        <p:txBody>
          <a:bodyPr/>
          <a:lstStyle/>
          <a:p>
            <a:fld id="{5C936715-7D40-0543-9862-422BD0AB8AD0}" type="datetime1">
              <a:rPr lang="en-US" smtClean="0"/>
              <a:t>1/25/22</a:t>
            </a:fld>
            <a:endParaRPr lang="en-US"/>
          </a:p>
        </p:txBody>
      </p:sp>
      <p:sp>
        <p:nvSpPr>
          <p:cNvPr id="5" name="Footer Placeholder 4">
            <a:extLst>
              <a:ext uri="{FF2B5EF4-FFF2-40B4-BE49-F238E27FC236}">
                <a16:creationId xmlns:a16="http://schemas.microsoft.com/office/drawing/2014/main" id="{21C90BAF-6F14-7947-9E18-2AC73BD2717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FD6AADE-6FF6-0F45-B1B1-B73092F88400}"/>
              </a:ext>
            </a:extLst>
          </p:cNvPr>
          <p:cNvSpPr>
            <a:spLocks noGrp="1"/>
          </p:cNvSpPr>
          <p:nvPr>
            <p:ph type="sldNum" sz="quarter" idx="12"/>
          </p:nvPr>
        </p:nvSpPr>
        <p:spPr/>
        <p:txBody>
          <a:bodyPr/>
          <a:lstStyle/>
          <a:p>
            <a:fld id="{0E9AF5E3-916E-8140-84EF-268EAD870652}" type="slidenum">
              <a:rPr lang="en-US" smtClean="0"/>
              <a:t>‹#›</a:t>
            </a:fld>
            <a:endParaRPr lang="en-US"/>
          </a:p>
        </p:txBody>
      </p:sp>
    </p:spTree>
    <p:extLst>
      <p:ext uri="{BB962C8B-B14F-4D97-AF65-F5344CB8AC3E}">
        <p14:creationId xmlns:p14="http://schemas.microsoft.com/office/powerpoint/2010/main" val="30152787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34405A-D28D-DE47-899C-C07848DECC0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486B01B-753E-4E40-B82B-4009F0B1042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0451719-B5E2-BA41-AE95-3F1838C227D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3EBAF59-37D0-9542-9468-880404962A3A}"/>
              </a:ext>
            </a:extLst>
          </p:cNvPr>
          <p:cNvSpPr>
            <a:spLocks noGrp="1"/>
          </p:cNvSpPr>
          <p:nvPr>
            <p:ph type="dt" sz="half" idx="10"/>
          </p:nvPr>
        </p:nvSpPr>
        <p:spPr/>
        <p:txBody>
          <a:bodyPr/>
          <a:lstStyle/>
          <a:p>
            <a:fld id="{AD96E20B-D252-F045-9503-8E223EE3C9A1}" type="datetime1">
              <a:rPr lang="en-US" smtClean="0"/>
              <a:t>1/25/22</a:t>
            </a:fld>
            <a:endParaRPr lang="en-US"/>
          </a:p>
        </p:txBody>
      </p:sp>
      <p:sp>
        <p:nvSpPr>
          <p:cNvPr id="6" name="Footer Placeholder 5">
            <a:extLst>
              <a:ext uri="{FF2B5EF4-FFF2-40B4-BE49-F238E27FC236}">
                <a16:creationId xmlns:a16="http://schemas.microsoft.com/office/drawing/2014/main" id="{2AB95446-97A5-4F4A-A625-610036A8235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E37C949-014B-F547-ACF8-6B84C1C62B1E}"/>
              </a:ext>
            </a:extLst>
          </p:cNvPr>
          <p:cNvSpPr>
            <a:spLocks noGrp="1"/>
          </p:cNvSpPr>
          <p:nvPr>
            <p:ph type="sldNum" sz="quarter" idx="12"/>
          </p:nvPr>
        </p:nvSpPr>
        <p:spPr/>
        <p:txBody>
          <a:bodyPr/>
          <a:lstStyle/>
          <a:p>
            <a:fld id="{0E9AF5E3-916E-8140-84EF-268EAD870652}" type="slidenum">
              <a:rPr lang="en-US" smtClean="0"/>
              <a:t>‹#›</a:t>
            </a:fld>
            <a:endParaRPr lang="en-US"/>
          </a:p>
        </p:txBody>
      </p:sp>
    </p:spTree>
    <p:extLst>
      <p:ext uri="{BB962C8B-B14F-4D97-AF65-F5344CB8AC3E}">
        <p14:creationId xmlns:p14="http://schemas.microsoft.com/office/powerpoint/2010/main" val="37216650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E231B0-E0F5-AC4E-810B-BCDF8F1AAD8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6AF85D6-2CE8-3643-A437-FF8DDAF98AB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F2A233E-AFD1-604A-B73A-80B4BD5E3F3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A38EF22-13B2-584E-BF33-48ED2421BE0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E46134A-33F5-324A-9FFA-BCC49AEABBE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B3A5AAA-50EA-5B47-8495-A8961AF74130}"/>
              </a:ext>
            </a:extLst>
          </p:cNvPr>
          <p:cNvSpPr>
            <a:spLocks noGrp="1"/>
          </p:cNvSpPr>
          <p:nvPr>
            <p:ph type="dt" sz="half" idx="10"/>
          </p:nvPr>
        </p:nvSpPr>
        <p:spPr/>
        <p:txBody>
          <a:bodyPr/>
          <a:lstStyle/>
          <a:p>
            <a:fld id="{A314D0E0-EAA8-6541-AEE3-14DA882E2BFE}" type="datetime1">
              <a:rPr lang="en-US" smtClean="0"/>
              <a:t>1/25/22</a:t>
            </a:fld>
            <a:endParaRPr lang="en-US"/>
          </a:p>
        </p:txBody>
      </p:sp>
      <p:sp>
        <p:nvSpPr>
          <p:cNvPr id="8" name="Footer Placeholder 7">
            <a:extLst>
              <a:ext uri="{FF2B5EF4-FFF2-40B4-BE49-F238E27FC236}">
                <a16:creationId xmlns:a16="http://schemas.microsoft.com/office/drawing/2014/main" id="{F61B44CA-DFA1-1244-A859-F226E503C9E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0BF374A-7601-B641-864D-DB0358C67E2C}"/>
              </a:ext>
            </a:extLst>
          </p:cNvPr>
          <p:cNvSpPr>
            <a:spLocks noGrp="1"/>
          </p:cNvSpPr>
          <p:nvPr>
            <p:ph type="sldNum" sz="quarter" idx="12"/>
          </p:nvPr>
        </p:nvSpPr>
        <p:spPr/>
        <p:txBody>
          <a:bodyPr/>
          <a:lstStyle/>
          <a:p>
            <a:fld id="{0E9AF5E3-916E-8140-84EF-268EAD870652}" type="slidenum">
              <a:rPr lang="en-US" smtClean="0"/>
              <a:t>‹#›</a:t>
            </a:fld>
            <a:endParaRPr lang="en-US"/>
          </a:p>
        </p:txBody>
      </p:sp>
    </p:spTree>
    <p:extLst>
      <p:ext uri="{BB962C8B-B14F-4D97-AF65-F5344CB8AC3E}">
        <p14:creationId xmlns:p14="http://schemas.microsoft.com/office/powerpoint/2010/main" val="32056114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A925FC-AAC2-8F44-9467-404DE1BB877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3095F54-4B9A-F64F-960D-AB8A8A45D871}"/>
              </a:ext>
            </a:extLst>
          </p:cNvPr>
          <p:cNvSpPr>
            <a:spLocks noGrp="1"/>
          </p:cNvSpPr>
          <p:nvPr>
            <p:ph type="dt" sz="half" idx="10"/>
          </p:nvPr>
        </p:nvSpPr>
        <p:spPr/>
        <p:txBody>
          <a:bodyPr/>
          <a:lstStyle/>
          <a:p>
            <a:fld id="{3DAD917C-D95F-D74D-A870-F82DCBC8CA2E}" type="datetime1">
              <a:rPr lang="en-US" smtClean="0"/>
              <a:t>1/25/22</a:t>
            </a:fld>
            <a:endParaRPr lang="en-US"/>
          </a:p>
        </p:txBody>
      </p:sp>
      <p:sp>
        <p:nvSpPr>
          <p:cNvPr id="4" name="Footer Placeholder 3">
            <a:extLst>
              <a:ext uri="{FF2B5EF4-FFF2-40B4-BE49-F238E27FC236}">
                <a16:creationId xmlns:a16="http://schemas.microsoft.com/office/drawing/2014/main" id="{9FF86416-572B-3748-86E0-2A97194D6CD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60A810D-58C3-2342-8D88-5038A7FF06A9}"/>
              </a:ext>
            </a:extLst>
          </p:cNvPr>
          <p:cNvSpPr>
            <a:spLocks noGrp="1"/>
          </p:cNvSpPr>
          <p:nvPr>
            <p:ph type="sldNum" sz="quarter" idx="12"/>
          </p:nvPr>
        </p:nvSpPr>
        <p:spPr/>
        <p:txBody>
          <a:bodyPr/>
          <a:lstStyle/>
          <a:p>
            <a:fld id="{0E9AF5E3-916E-8140-84EF-268EAD870652}" type="slidenum">
              <a:rPr lang="en-US" smtClean="0"/>
              <a:t>‹#›</a:t>
            </a:fld>
            <a:endParaRPr lang="en-US"/>
          </a:p>
        </p:txBody>
      </p:sp>
    </p:spTree>
    <p:extLst>
      <p:ext uri="{BB962C8B-B14F-4D97-AF65-F5344CB8AC3E}">
        <p14:creationId xmlns:p14="http://schemas.microsoft.com/office/powerpoint/2010/main" val="20506440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BC0FEF0-3E27-8C45-80D7-6A9C645E9746}"/>
              </a:ext>
            </a:extLst>
          </p:cNvPr>
          <p:cNvSpPr>
            <a:spLocks noGrp="1"/>
          </p:cNvSpPr>
          <p:nvPr>
            <p:ph type="dt" sz="half" idx="10"/>
          </p:nvPr>
        </p:nvSpPr>
        <p:spPr/>
        <p:txBody>
          <a:bodyPr/>
          <a:lstStyle/>
          <a:p>
            <a:fld id="{E8A79F45-8E2B-ED40-B60C-845AA69C61DF}" type="datetime1">
              <a:rPr lang="en-US" smtClean="0"/>
              <a:t>1/25/22</a:t>
            </a:fld>
            <a:endParaRPr lang="en-US"/>
          </a:p>
        </p:txBody>
      </p:sp>
      <p:sp>
        <p:nvSpPr>
          <p:cNvPr id="3" name="Footer Placeholder 2">
            <a:extLst>
              <a:ext uri="{FF2B5EF4-FFF2-40B4-BE49-F238E27FC236}">
                <a16:creationId xmlns:a16="http://schemas.microsoft.com/office/drawing/2014/main" id="{488D68F3-CE16-7C46-81C8-B36D9926875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F88EFAD-3B51-114A-93AF-4A43B28C4AB7}"/>
              </a:ext>
            </a:extLst>
          </p:cNvPr>
          <p:cNvSpPr>
            <a:spLocks noGrp="1"/>
          </p:cNvSpPr>
          <p:nvPr>
            <p:ph type="sldNum" sz="quarter" idx="12"/>
          </p:nvPr>
        </p:nvSpPr>
        <p:spPr/>
        <p:txBody>
          <a:bodyPr/>
          <a:lstStyle/>
          <a:p>
            <a:fld id="{0E9AF5E3-916E-8140-84EF-268EAD870652}" type="slidenum">
              <a:rPr lang="en-US" smtClean="0"/>
              <a:t>‹#›</a:t>
            </a:fld>
            <a:endParaRPr lang="en-US"/>
          </a:p>
        </p:txBody>
      </p:sp>
    </p:spTree>
    <p:extLst>
      <p:ext uri="{BB962C8B-B14F-4D97-AF65-F5344CB8AC3E}">
        <p14:creationId xmlns:p14="http://schemas.microsoft.com/office/powerpoint/2010/main" val="15187550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98CEF-60BB-0848-BFD6-86F81FC070F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1494B04-DCA5-034B-9966-53F6E048A98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E12C5B5-9BF4-9D40-994D-234672B5792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7C7EAA4-1B75-CB4D-9A55-F288EA8A0BCB}"/>
              </a:ext>
            </a:extLst>
          </p:cNvPr>
          <p:cNvSpPr>
            <a:spLocks noGrp="1"/>
          </p:cNvSpPr>
          <p:nvPr>
            <p:ph type="dt" sz="half" idx="10"/>
          </p:nvPr>
        </p:nvSpPr>
        <p:spPr/>
        <p:txBody>
          <a:bodyPr/>
          <a:lstStyle/>
          <a:p>
            <a:fld id="{692B2F91-6A2F-784B-B75C-67FC9487AEA5}" type="datetime1">
              <a:rPr lang="en-US" smtClean="0"/>
              <a:t>1/25/22</a:t>
            </a:fld>
            <a:endParaRPr lang="en-US"/>
          </a:p>
        </p:txBody>
      </p:sp>
      <p:sp>
        <p:nvSpPr>
          <p:cNvPr id="6" name="Footer Placeholder 5">
            <a:extLst>
              <a:ext uri="{FF2B5EF4-FFF2-40B4-BE49-F238E27FC236}">
                <a16:creationId xmlns:a16="http://schemas.microsoft.com/office/drawing/2014/main" id="{91A0249A-EBD6-1F45-93C7-721786D9F58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82CF88D-3E3E-7945-85A5-68142476F448}"/>
              </a:ext>
            </a:extLst>
          </p:cNvPr>
          <p:cNvSpPr>
            <a:spLocks noGrp="1"/>
          </p:cNvSpPr>
          <p:nvPr>
            <p:ph type="sldNum" sz="quarter" idx="12"/>
          </p:nvPr>
        </p:nvSpPr>
        <p:spPr/>
        <p:txBody>
          <a:bodyPr/>
          <a:lstStyle/>
          <a:p>
            <a:fld id="{0E9AF5E3-916E-8140-84EF-268EAD870652}" type="slidenum">
              <a:rPr lang="en-US" smtClean="0"/>
              <a:t>‹#›</a:t>
            </a:fld>
            <a:endParaRPr lang="en-US"/>
          </a:p>
        </p:txBody>
      </p:sp>
    </p:spTree>
    <p:extLst>
      <p:ext uri="{BB962C8B-B14F-4D97-AF65-F5344CB8AC3E}">
        <p14:creationId xmlns:p14="http://schemas.microsoft.com/office/powerpoint/2010/main" val="37397773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380D1A-50A5-4248-8465-A18984FA416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E8369F8-32E3-DB45-AF6A-4BD1AB66B4B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971952D-5E9F-3049-AAB5-D2364854753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1F96A37-4D50-2B47-AB1F-4E7D3A1B7FCC}"/>
              </a:ext>
            </a:extLst>
          </p:cNvPr>
          <p:cNvSpPr>
            <a:spLocks noGrp="1"/>
          </p:cNvSpPr>
          <p:nvPr>
            <p:ph type="dt" sz="half" idx="10"/>
          </p:nvPr>
        </p:nvSpPr>
        <p:spPr/>
        <p:txBody>
          <a:bodyPr/>
          <a:lstStyle/>
          <a:p>
            <a:fld id="{26E63C2A-D1D0-974D-A3CC-CCC131786C15}" type="datetime1">
              <a:rPr lang="en-US" smtClean="0"/>
              <a:t>1/25/22</a:t>
            </a:fld>
            <a:endParaRPr lang="en-US"/>
          </a:p>
        </p:txBody>
      </p:sp>
      <p:sp>
        <p:nvSpPr>
          <p:cNvPr id="6" name="Footer Placeholder 5">
            <a:extLst>
              <a:ext uri="{FF2B5EF4-FFF2-40B4-BE49-F238E27FC236}">
                <a16:creationId xmlns:a16="http://schemas.microsoft.com/office/drawing/2014/main" id="{19B9E537-FCC7-6B4C-B273-CB1F9B2AA21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52EAC4E-CA32-EA46-95DE-A272830981EC}"/>
              </a:ext>
            </a:extLst>
          </p:cNvPr>
          <p:cNvSpPr>
            <a:spLocks noGrp="1"/>
          </p:cNvSpPr>
          <p:nvPr>
            <p:ph type="sldNum" sz="quarter" idx="12"/>
          </p:nvPr>
        </p:nvSpPr>
        <p:spPr/>
        <p:txBody>
          <a:bodyPr/>
          <a:lstStyle/>
          <a:p>
            <a:fld id="{0E9AF5E3-916E-8140-84EF-268EAD870652}" type="slidenum">
              <a:rPr lang="en-US" smtClean="0"/>
              <a:t>‹#›</a:t>
            </a:fld>
            <a:endParaRPr lang="en-US"/>
          </a:p>
        </p:txBody>
      </p:sp>
    </p:spTree>
    <p:extLst>
      <p:ext uri="{BB962C8B-B14F-4D97-AF65-F5344CB8AC3E}">
        <p14:creationId xmlns:p14="http://schemas.microsoft.com/office/powerpoint/2010/main" val="9890717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0319265-82F8-1E44-9333-728580C2A2D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7D26870-82BE-404B-B4AF-C32551DC3BC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717259D-5419-A643-9383-CD215356941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DB3926B-0454-7546-8D06-2C0787EDD407}" type="datetime1">
              <a:rPr lang="en-US" smtClean="0"/>
              <a:t>1/25/22</a:t>
            </a:fld>
            <a:endParaRPr lang="en-US"/>
          </a:p>
        </p:txBody>
      </p:sp>
      <p:sp>
        <p:nvSpPr>
          <p:cNvPr id="5" name="Footer Placeholder 4">
            <a:extLst>
              <a:ext uri="{FF2B5EF4-FFF2-40B4-BE49-F238E27FC236}">
                <a16:creationId xmlns:a16="http://schemas.microsoft.com/office/drawing/2014/main" id="{F06E51AB-7B26-7B44-AB4A-64357AC198A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17A8EBA-BCBF-7847-B3EB-3172B85B7B9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E9AF5E3-916E-8140-84EF-268EAD870652}" type="slidenum">
              <a:rPr lang="en-US" smtClean="0"/>
              <a:t>‹#›</a:t>
            </a:fld>
            <a:endParaRPr lang="en-US"/>
          </a:p>
        </p:txBody>
      </p:sp>
    </p:spTree>
    <p:extLst>
      <p:ext uri="{BB962C8B-B14F-4D97-AF65-F5344CB8AC3E}">
        <p14:creationId xmlns:p14="http://schemas.microsoft.com/office/powerpoint/2010/main" val="89530611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github.com/nf-core/rnaseq/blob/master/docs/output.md"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hyperlink" Target="https://matplotlib.org/3.1.0/gallery/subplots_axes_and_figures/subplots_demo.html" TargetMode="Externa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hyperlink" Target="https://rna-seqblog.com/rpkm-fpkm-and-tpm-clearly-explained/" TargetMode="Externa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s://m.ensembl.org/biomart" TargetMode="Externa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hyperlink" Target="https://physiology.med.cornell.edu/faculty/skrabanek/lab/angsd/lecture_notes/STARmanual.pdf"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91D69F-42C7-0E48-B5B9-710AA3ED5809}"/>
              </a:ext>
            </a:extLst>
          </p:cNvPr>
          <p:cNvSpPr>
            <a:spLocks noGrp="1"/>
          </p:cNvSpPr>
          <p:nvPr>
            <p:ph type="ctrTitle"/>
          </p:nvPr>
        </p:nvSpPr>
        <p:spPr/>
        <p:txBody>
          <a:bodyPr/>
          <a:lstStyle/>
          <a:p>
            <a:r>
              <a:rPr lang="en-US" dirty="0"/>
              <a:t>GENO8232 Lab 3</a:t>
            </a:r>
          </a:p>
        </p:txBody>
      </p:sp>
      <p:sp>
        <p:nvSpPr>
          <p:cNvPr id="3" name="Subtitle 2">
            <a:extLst>
              <a:ext uri="{FF2B5EF4-FFF2-40B4-BE49-F238E27FC236}">
                <a16:creationId xmlns:a16="http://schemas.microsoft.com/office/drawing/2014/main" id="{D6DD98F8-84B7-2243-877C-3603DB5FDF2A}"/>
              </a:ext>
            </a:extLst>
          </p:cNvPr>
          <p:cNvSpPr>
            <a:spLocks noGrp="1"/>
          </p:cNvSpPr>
          <p:nvPr>
            <p:ph type="subTitle" idx="1"/>
          </p:nvPr>
        </p:nvSpPr>
        <p:spPr/>
        <p:txBody>
          <a:bodyPr/>
          <a:lstStyle/>
          <a:p>
            <a:r>
              <a:rPr lang="en-US" dirty="0"/>
              <a:t>Slides adapted from https://</a:t>
            </a:r>
            <a:r>
              <a:rPr lang="en-US" dirty="0" err="1"/>
              <a:t>github.com</a:t>
            </a:r>
            <a:r>
              <a:rPr lang="en-US" dirty="0"/>
              <a:t>/stat115/Lab_2020</a:t>
            </a:r>
          </a:p>
          <a:p>
            <a:endParaRPr lang="en-US" dirty="0"/>
          </a:p>
          <a:p>
            <a:r>
              <a:rPr lang="en-US" dirty="0"/>
              <a:t>RNA-seq, Batch effects, differential gene expression analyses </a:t>
            </a:r>
          </a:p>
        </p:txBody>
      </p:sp>
      <p:sp>
        <p:nvSpPr>
          <p:cNvPr id="4" name="Slide Number Placeholder 3">
            <a:extLst>
              <a:ext uri="{FF2B5EF4-FFF2-40B4-BE49-F238E27FC236}">
                <a16:creationId xmlns:a16="http://schemas.microsoft.com/office/drawing/2014/main" id="{5D3109E7-C4F1-704E-BF26-137385C0F629}"/>
              </a:ext>
            </a:extLst>
          </p:cNvPr>
          <p:cNvSpPr>
            <a:spLocks noGrp="1"/>
          </p:cNvSpPr>
          <p:nvPr>
            <p:ph type="sldNum" sz="quarter" idx="12"/>
          </p:nvPr>
        </p:nvSpPr>
        <p:spPr/>
        <p:txBody>
          <a:bodyPr/>
          <a:lstStyle/>
          <a:p>
            <a:fld id="{0E9AF5E3-916E-8140-84EF-268EAD870652}" type="slidenum">
              <a:rPr lang="en-US" smtClean="0"/>
              <a:t>1</a:t>
            </a:fld>
            <a:endParaRPr lang="en-US"/>
          </a:p>
        </p:txBody>
      </p:sp>
    </p:spTree>
    <p:extLst>
      <p:ext uri="{BB962C8B-B14F-4D97-AF65-F5344CB8AC3E}">
        <p14:creationId xmlns:p14="http://schemas.microsoft.com/office/powerpoint/2010/main" val="17781319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625C2-33F6-2C48-91F1-A293CFDA01E0}"/>
              </a:ext>
            </a:extLst>
          </p:cNvPr>
          <p:cNvSpPr>
            <a:spLocks noGrp="1"/>
          </p:cNvSpPr>
          <p:nvPr>
            <p:ph type="title"/>
          </p:nvPr>
        </p:nvSpPr>
        <p:spPr/>
        <p:txBody>
          <a:bodyPr/>
          <a:lstStyle/>
          <a:p>
            <a:r>
              <a:rPr lang="en-US" b="1" dirty="0"/>
              <a:t>SLURM </a:t>
            </a:r>
          </a:p>
        </p:txBody>
      </p:sp>
      <p:sp>
        <p:nvSpPr>
          <p:cNvPr id="3" name="Content Placeholder 2">
            <a:extLst>
              <a:ext uri="{FF2B5EF4-FFF2-40B4-BE49-F238E27FC236}">
                <a16:creationId xmlns:a16="http://schemas.microsoft.com/office/drawing/2014/main" id="{D20EC0D6-CCF3-3A49-84AD-41ECAECAE117}"/>
              </a:ext>
            </a:extLst>
          </p:cNvPr>
          <p:cNvSpPr>
            <a:spLocks noGrp="1"/>
          </p:cNvSpPr>
          <p:nvPr>
            <p:ph idx="1"/>
          </p:nvPr>
        </p:nvSpPr>
        <p:spPr/>
        <p:txBody>
          <a:bodyPr/>
          <a:lstStyle/>
          <a:p>
            <a:r>
              <a:rPr lang="en-US" dirty="0"/>
              <a:t>For STAR, I might want to ask for 64GB of RAM and 16 CPUs for 2 hours </a:t>
            </a:r>
          </a:p>
          <a:p>
            <a:r>
              <a:rPr lang="en-US" dirty="0" err="1">
                <a:latin typeface="Andale Mono" panose="020B0509000000000004" pitchFamily="49" charset="0"/>
              </a:rPr>
              <a:t>srun</a:t>
            </a:r>
            <a:r>
              <a:rPr lang="en-US" dirty="0">
                <a:latin typeface="Andale Mono" panose="020B0509000000000004" pitchFamily="49" charset="0"/>
              </a:rPr>
              <a:t> --nodes=1 --</a:t>
            </a:r>
            <a:r>
              <a:rPr lang="en-US" dirty="0" err="1">
                <a:latin typeface="Andale Mono" panose="020B0509000000000004" pitchFamily="49" charset="0"/>
              </a:rPr>
              <a:t>ntasks</a:t>
            </a:r>
            <a:r>
              <a:rPr lang="en-US" dirty="0">
                <a:latin typeface="Andale Mono" panose="020B0509000000000004" pitchFamily="49" charset="0"/>
              </a:rPr>
              <a:t>-per-node=1 --mem=64G --</a:t>
            </a:r>
            <a:r>
              <a:rPr lang="en-US" dirty="0" err="1">
                <a:latin typeface="Andale Mono" panose="020B0509000000000004" pitchFamily="49" charset="0"/>
              </a:rPr>
              <a:t>cpus</a:t>
            </a:r>
            <a:r>
              <a:rPr lang="en-US" dirty="0">
                <a:latin typeface="Andale Mono" panose="020B0509000000000004" pitchFamily="49" charset="0"/>
              </a:rPr>
              <a:t>-per-task=8 --time=02:00:00 --</a:t>
            </a:r>
            <a:r>
              <a:rPr lang="en-US" dirty="0" err="1">
                <a:latin typeface="Andale Mono" panose="020B0509000000000004" pitchFamily="49" charset="0"/>
              </a:rPr>
              <a:t>pty</a:t>
            </a:r>
            <a:r>
              <a:rPr lang="en-US" dirty="0">
                <a:latin typeface="Andale Mono" panose="020B0509000000000004" pitchFamily="49" charset="0"/>
              </a:rPr>
              <a:t> bash -</a:t>
            </a:r>
            <a:r>
              <a:rPr lang="en-US" dirty="0" err="1">
                <a:latin typeface="Andale Mono" panose="020B0509000000000004" pitchFamily="49" charset="0"/>
              </a:rPr>
              <a:t>i</a:t>
            </a:r>
            <a:endParaRPr lang="en-US" dirty="0">
              <a:latin typeface="Andale Mono" panose="020B0509000000000004" pitchFamily="49" charset="0"/>
            </a:endParaRPr>
          </a:p>
          <a:p>
            <a:endParaRPr lang="en-US" dirty="0">
              <a:latin typeface="Andale Mono" panose="020B0509000000000004" pitchFamily="49" charset="0"/>
            </a:endParaRPr>
          </a:p>
        </p:txBody>
      </p:sp>
    </p:spTree>
    <p:extLst>
      <p:ext uri="{BB962C8B-B14F-4D97-AF65-F5344CB8AC3E}">
        <p14:creationId xmlns:p14="http://schemas.microsoft.com/office/powerpoint/2010/main" val="35952022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625C2-33F6-2C48-91F1-A293CFDA01E0}"/>
              </a:ext>
            </a:extLst>
          </p:cNvPr>
          <p:cNvSpPr>
            <a:spLocks noGrp="1"/>
          </p:cNvSpPr>
          <p:nvPr>
            <p:ph type="title"/>
          </p:nvPr>
        </p:nvSpPr>
        <p:spPr/>
        <p:txBody>
          <a:bodyPr/>
          <a:lstStyle/>
          <a:p>
            <a:r>
              <a:rPr lang="en-US" b="1" dirty="0"/>
              <a:t>SLURM </a:t>
            </a:r>
          </a:p>
        </p:txBody>
      </p:sp>
      <p:sp>
        <p:nvSpPr>
          <p:cNvPr id="3" name="Content Placeholder 2">
            <a:extLst>
              <a:ext uri="{FF2B5EF4-FFF2-40B4-BE49-F238E27FC236}">
                <a16:creationId xmlns:a16="http://schemas.microsoft.com/office/drawing/2014/main" id="{D20EC0D6-CCF3-3A49-84AD-41ECAECAE117}"/>
              </a:ext>
            </a:extLst>
          </p:cNvPr>
          <p:cNvSpPr>
            <a:spLocks noGrp="1"/>
          </p:cNvSpPr>
          <p:nvPr>
            <p:ph idx="1"/>
          </p:nvPr>
        </p:nvSpPr>
        <p:spPr/>
        <p:txBody>
          <a:bodyPr/>
          <a:lstStyle/>
          <a:p>
            <a:r>
              <a:rPr lang="en-US" dirty="0"/>
              <a:t>For STAR, I might want to ask for 64GB of RAM and 16 CPUs for 2 hours </a:t>
            </a:r>
          </a:p>
          <a:p>
            <a:r>
              <a:rPr lang="en-US" dirty="0" err="1">
                <a:latin typeface="Andale Mono" panose="020B0509000000000004" pitchFamily="49" charset="0"/>
              </a:rPr>
              <a:t>srun</a:t>
            </a:r>
            <a:r>
              <a:rPr lang="en-US" dirty="0">
                <a:latin typeface="Andale Mono" panose="020B0509000000000004" pitchFamily="49" charset="0"/>
              </a:rPr>
              <a:t> --nodes=1 --</a:t>
            </a:r>
            <a:r>
              <a:rPr lang="en-US" dirty="0" err="1">
                <a:latin typeface="Andale Mono" panose="020B0509000000000004" pitchFamily="49" charset="0"/>
              </a:rPr>
              <a:t>ntasks</a:t>
            </a:r>
            <a:r>
              <a:rPr lang="en-US" dirty="0">
                <a:latin typeface="Andale Mono" panose="020B0509000000000004" pitchFamily="49" charset="0"/>
              </a:rPr>
              <a:t>-per-node=1 --mem=64G --</a:t>
            </a:r>
            <a:r>
              <a:rPr lang="en-US" dirty="0" err="1">
                <a:latin typeface="Andale Mono" panose="020B0509000000000004" pitchFamily="49" charset="0"/>
              </a:rPr>
              <a:t>cpus</a:t>
            </a:r>
            <a:r>
              <a:rPr lang="en-US" dirty="0">
                <a:latin typeface="Andale Mono" panose="020B0509000000000004" pitchFamily="49" charset="0"/>
              </a:rPr>
              <a:t>-per-task=8 --time=02:00:00 --</a:t>
            </a:r>
            <a:r>
              <a:rPr lang="en-US" dirty="0" err="1">
                <a:latin typeface="Andale Mono" panose="020B0509000000000004" pitchFamily="49" charset="0"/>
              </a:rPr>
              <a:t>pty</a:t>
            </a:r>
            <a:r>
              <a:rPr lang="en-US" dirty="0">
                <a:latin typeface="Andale Mono" panose="020B0509000000000004" pitchFamily="49" charset="0"/>
              </a:rPr>
              <a:t> bash -</a:t>
            </a:r>
            <a:r>
              <a:rPr lang="en-US" dirty="0" err="1">
                <a:latin typeface="Andale Mono" panose="020B0509000000000004" pitchFamily="49" charset="0"/>
              </a:rPr>
              <a:t>i</a:t>
            </a:r>
            <a:endParaRPr lang="en-US" dirty="0">
              <a:latin typeface="Andale Mono" panose="020B0509000000000004" pitchFamily="49" charset="0"/>
            </a:endParaRPr>
          </a:p>
          <a:p>
            <a:endParaRPr lang="en-US" dirty="0">
              <a:latin typeface="Andale Mono" panose="020B0509000000000004" pitchFamily="49" charset="0"/>
            </a:endParaRPr>
          </a:p>
        </p:txBody>
      </p:sp>
      <p:pic>
        <p:nvPicPr>
          <p:cNvPr id="5" name="Picture 4" descr="Text&#10;&#10;Description automatically generated">
            <a:extLst>
              <a:ext uri="{FF2B5EF4-FFF2-40B4-BE49-F238E27FC236}">
                <a16:creationId xmlns:a16="http://schemas.microsoft.com/office/drawing/2014/main" id="{1366FC56-43DC-CE4A-AC5A-8194B74648C5}"/>
              </a:ext>
            </a:extLst>
          </p:cNvPr>
          <p:cNvPicPr>
            <a:picLocks noChangeAspect="1"/>
          </p:cNvPicPr>
          <p:nvPr/>
        </p:nvPicPr>
        <p:blipFill>
          <a:blip r:embed="rId2"/>
          <a:stretch>
            <a:fillRect/>
          </a:stretch>
        </p:blipFill>
        <p:spPr>
          <a:xfrm>
            <a:off x="1008277" y="4646140"/>
            <a:ext cx="8193576" cy="1151882"/>
          </a:xfrm>
          <a:prstGeom prst="rect">
            <a:avLst/>
          </a:prstGeom>
        </p:spPr>
      </p:pic>
    </p:spTree>
    <p:extLst>
      <p:ext uri="{BB962C8B-B14F-4D97-AF65-F5344CB8AC3E}">
        <p14:creationId xmlns:p14="http://schemas.microsoft.com/office/powerpoint/2010/main" val="33169197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625C2-33F6-2C48-91F1-A293CFDA01E0}"/>
              </a:ext>
            </a:extLst>
          </p:cNvPr>
          <p:cNvSpPr>
            <a:spLocks noGrp="1"/>
          </p:cNvSpPr>
          <p:nvPr>
            <p:ph type="title"/>
          </p:nvPr>
        </p:nvSpPr>
        <p:spPr/>
        <p:txBody>
          <a:bodyPr/>
          <a:lstStyle/>
          <a:p>
            <a:r>
              <a:rPr lang="en-US" b="1" dirty="0"/>
              <a:t>SLURM </a:t>
            </a:r>
          </a:p>
        </p:txBody>
      </p:sp>
      <p:sp>
        <p:nvSpPr>
          <p:cNvPr id="3" name="Content Placeholder 2">
            <a:extLst>
              <a:ext uri="{FF2B5EF4-FFF2-40B4-BE49-F238E27FC236}">
                <a16:creationId xmlns:a16="http://schemas.microsoft.com/office/drawing/2014/main" id="{D20EC0D6-CCF3-3A49-84AD-41ECAECAE117}"/>
              </a:ext>
            </a:extLst>
          </p:cNvPr>
          <p:cNvSpPr>
            <a:spLocks noGrp="1"/>
          </p:cNvSpPr>
          <p:nvPr>
            <p:ph idx="1"/>
          </p:nvPr>
        </p:nvSpPr>
        <p:spPr/>
        <p:txBody>
          <a:bodyPr/>
          <a:lstStyle/>
          <a:p>
            <a:r>
              <a:rPr lang="en-US" dirty="0"/>
              <a:t>The more resources you ask for, the longer it takes. Try to run the following small job now:</a:t>
            </a:r>
          </a:p>
          <a:p>
            <a:r>
              <a:rPr lang="en-US" dirty="0" err="1">
                <a:latin typeface="Andale Mono" panose="020B0509000000000004" pitchFamily="49" charset="0"/>
              </a:rPr>
              <a:t>srun</a:t>
            </a:r>
            <a:r>
              <a:rPr lang="en-US" dirty="0">
                <a:latin typeface="Andale Mono" panose="020B0509000000000004" pitchFamily="49" charset="0"/>
              </a:rPr>
              <a:t> --nodes=1 --</a:t>
            </a:r>
            <a:r>
              <a:rPr lang="en-US" dirty="0" err="1">
                <a:latin typeface="Andale Mono" panose="020B0509000000000004" pitchFamily="49" charset="0"/>
              </a:rPr>
              <a:t>ntasks</a:t>
            </a:r>
            <a:r>
              <a:rPr lang="en-US" dirty="0">
                <a:latin typeface="Andale Mono" panose="020B0509000000000004" pitchFamily="49" charset="0"/>
              </a:rPr>
              <a:t>-per-node=1 --mem=8G --</a:t>
            </a:r>
            <a:r>
              <a:rPr lang="en-US" dirty="0" err="1">
                <a:latin typeface="Andale Mono" panose="020B0509000000000004" pitchFamily="49" charset="0"/>
              </a:rPr>
              <a:t>cpus</a:t>
            </a:r>
            <a:r>
              <a:rPr lang="en-US" dirty="0">
                <a:latin typeface="Andale Mono" panose="020B0509000000000004" pitchFamily="49" charset="0"/>
              </a:rPr>
              <a:t>-per-task=1 --time=00:10:00 --</a:t>
            </a:r>
            <a:r>
              <a:rPr lang="en-US" dirty="0" err="1">
                <a:latin typeface="Andale Mono" panose="020B0509000000000004" pitchFamily="49" charset="0"/>
              </a:rPr>
              <a:t>pty</a:t>
            </a:r>
            <a:r>
              <a:rPr lang="en-US" dirty="0">
                <a:latin typeface="Andale Mono" panose="020B0509000000000004" pitchFamily="49" charset="0"/>
              </a:rPr>
              <a:t> bash -</a:t>
            </a:r>
            <a:r>
              <a:rPr lang="en-US" dirty="0" err="1">
                <a:latin typeface="Andale Mono" panose="020B0509000000000004" pitchFamily="49" charset="0"/>
              </a:rPr>
              <a:t>i</a:t>
            </a:r>
            <a:endParaRPr lang="en-US" dirty="0">
              <a:latin typeface="Andale Mono" panose="020B0509000000000004" pitchFamily="49" charset="0"/>
            </a:endParaRPr>
          </a:p>
          <a:p>
            <a:endParaRPr lang="en-US" dirty="0"/>
          </a:p>
          <a:p>
            <a:endParaRPr lang="en-US" dirty="0"/>
          </a:p>
          <a:p>
            <a:r>
              <a:rPr lang="en-US" dirty="0"/>
              <a:t>Type </a:t>
            </a:r>
            <a:r>
              <a:rPr lang="en-US" dirty="0">
                <a:latin typeface="Andale Mono" panose="020B0509000000000004" pitchFamily="49" charset="0"/>
              </a:rPr>
              <a:t>exit </a:t>
            </a:r>
            <a:r>
              <a:rPr lang="en-US" dirty="0"/>
              <a:t>to go back to the login node. </a:t>
            </a:r>
          </a:p>
        </p:txBody>
      </p:sp>
    </p:spTree>
    <p:extLst>
      <p:ext uri="{BB962C8B-B14F-4D97-AF65-F5344CB8AC3E}">
        <p14:creationId xmlns:p14="http://schemas.microsoft.com/office/powerpoint/2010/main" val="23443839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226518-1B41-D34F-977A-F668E8B5FB5B}"/>
              </a:ext>
            </a:extLst>
          </p:cNvPr>
          <p:cNvSpPr>
            <a:spLocks noGrp="1"/>
          </p:cNvSpPr>
          <p:nvPr>
            <p:ph type="title"/>
          </p:nvPr>
        </p:nvSpPr>
        <p:spPr>
          <a:xfrm>
            <a:off x="838200" y="2766218"/>
            <a:ext cx="10515600" cy="1325563"/>
          </a:xfrm>
        </p:spPr>
        <p:txBody>
          <a:bodyPr/>
          <a:lstStyle/>
          <a:p>
            <a:pPr algn="ctr"/>
            <a:r>
              <a:rPr lang="en-US" dirty="0"/>
              <a:t>Part 1: RNA-seq QC + Pegasus work</a:t>
            </a:r>
          </a:p>
        </p:txBody>
      </p:sp>
      <p:sp>
        <p:nvSpPr>
          <p:cNvPr id="3" name="Slide Number Placeholder 2">
            <a:extLst>
              <a:ext uri="{FF2B5EF4-FFF2-40B4-BE49-F238E27FC236}">
                <a16:creationId xmlns:a16="http://schemas.microsoft.com/office/drawing/2014/main" id="{57C7E409-145E-054F-B7DF-6BB362B503AF}"/>
              </a:ext>
            </a:extLst>
          </p:cNvPr>
          <p:cNvSpPr>
            <a:spLocks noGrp="1"/>
          </p:cNvSpPr>
          <p:nvPr>
            <p:ph type="sldNum" sz="quarter" idx="12"/>
          </p:nvPr>
        </p:nvSpPr>
        <p:spPr/>
        <p:txBody>
          <a:bodyPr/>
          <a:lstStyle/>
          <a:p>
            <a:fld id="{0E9AF5E3-916E-8140-84EF-268EAD870652}" type="slidenum">
              <a:rPr lang="en-US" smtClean="0"/>
              <a:t>13</a:t>
            </a:fld>
            <a:endParaRPr lang="en-US"/>
          </a:p>
        </p:txBody>
      </p:sp>
    </p:spTree>
    <p:extLst>
      <p:ext uri="{BB962C8B-B14F-4D97-AF65-F5344CB8AC3E}">
        <p14:creationId xmlns:p14="http://schemas.microsoft.com/office/powerpoint/2010/main" val="36856460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2BD821-895A-FD4F-AB17-1CD8B344E880}"/>
              </a:ext>
            </a:extLst>
          </p:cNvPr>
          <p:cNvSpPr>
            <a:spLocks noGrp="1"/>
          </p:cNvSpPr>
          <p:nvPr>
            <p:ph type="title"/>
          </p:nvPr>
        </p:nvSpPr>
        <p:spPr/>
        <p:txBody>
          <a:bodyPr/>
          <a:lstStyle/>
          <a:p>
            <a:r>
              <a:rPr lang="en-US" dirty="0" err="1"/>
              <a:t>FastQC</a:t>
            </a:r>
            <a:endParaRPr lang="en-US" dirty="0"/>
          </a:p>
        </p:txBody>
      </p:sp>
      <p:pic>
        <p:nvPicPr>
          <p:cNvPr id="5" name="Picture 4" descr="A picture containing screenshot&#10;&#10;Description automatically generated">
            <a:extLst>
              <a:ext uri="{FF2B5EF4-FFF2-40B4-BE49-F238E27FC236}">
                <a16:creationId xmlns:a16="http://schemas.microsoft.com/office/drawing/2014/main" id="{1115B815-3AFA-6948-990D-2936748FB56D}"/>
              </a:ext>
            </a:extLst>
          </p:cNvPr>
          <p:cNvPicPr>
            <a:picLocks noChangeAspect="1"/>
          </p:cNvPicPr>
          <p:nvPr/>
        </p:nvPicPr>
        <p:blipFill>
          <a:blip r:embed="rId2"/>
          <a:stretch>
            <a:fillRect/>
          </a:stretch>
        </p:blipFill>
        <p:spPr>
          <a:xfrm>
            <a:off x="4676931" y="1552718"/>
            <a:ext cx="5655789" cy="4247613"/>
          </a:xfrm>
          <a:prstGeom prst="rect">
            <a:avLst/>
          </a:prstGeom>
        </p:spPr>
      </p:pic>
      <p:sp>
        <p:nvSpPr>
          <p:cNvPr id="6" name="TextBox 5">
            <a:extLst>
              <a:ext uri="{FF2B5EF4-FFF2-40B4-BE49-F238E27FC236}">
                <a16:creationId xmlns:a16="http://schemas.microsoft.com/office/drawing/2014/main" id="{6CB2C249-003E-DF47-B619-77B7D27432B2}"/>
              </a:ext>
            </a:extLst>
          </p:cNvPr>
          <p:cNvSpPr txBox="1"/>
          <p:nvPr/>
        </p:nvSpPr>
        <p:spPr>
          <a:xfrm>
            <a:off x="4497" y="6505792"/>
            <a:ext cx="1852174" cy="369332"/>
          </a:xfrm>
          <a:prstGeom prst="rect">
            <a:avLst/>
          </a:prstGeom>
          <a:noFill/>
        </p:spPr>
        <p:txBody>
          <a:bodyPr wrap="none" rtlCol="0">
            <a:spAutoFit/>
          </a:bodyPr>
          <a:lstStyle/>
          <a:p>
            <a:r>
              <a:rPr lang="en-US" dirty="0"/>
              <a:t>From Bethany Hill</a:t>
            </a:r>
          </a:p>
        </p:txBody>
      </p:sp>
      <p:sp>
        <p:nvSpPr>
          <p:cNvPr id="3" name="Slide Number Placeholder 2">
            <a:extLst>
              <a:ext uri="{FF2B5EF4-FFF2-40B4-BE49-F238E27FC236}">
                <a16:creationId xmlns:a16="http://schemas.microsoft.com/office/drawing/2014/main" id="{3D560FAD-42EC-2B4A-8C70-1E510594A2CF}"/>
              </a:ext>
            </a:extLst>
          </p:cNvPr>
          <p:cNvSpPr>
            <a:spLocks noGrp="1"/>
          </p:cNvSpPr>
          <p:nvPr>
            <p:ph type="sldNum" sz="quarter" idx="12"/>
          </p:nvPr>
        </p:nvSpPr>
        <p:spPr/>
        <p:txBody>
          <a:bodyPr/>
          <a:lstStyle/>
          <a:p>
            <a:fld id="{0E9AF5E3-916E-8140-84EF-268EAD870652}" type="slidenum">
              <a:rPr lang="en-US" smtClean="0"/>
              <a:t>14</a:t>
            </a:fld>
            <a:endParaRPr lang="en-US"/>
          </a:p>
        </p:txBody>
      </p:sp>
      <p:sp>
        <p:nvSpPr>
          <p:cNvPr id="4" name="TextBox 3">
            <a:extLst>
              <a:ext uri="{FF2B5EF4-FFF2-40B4-BE49-F238E27FC236}">
                <a16:creationId xmlns:a16="http://schemas.microsoft.com/office/drawing/2014/main" id="{68F99E37-1BB8-D743-8F91-44C3283A7878}"/>
              </a:ext>
            </a:extLst>
          </p:cNvPr>
          <p:cNvSpPr txBox="1"/>
          <p:nvPr/>
        </p:nvSpPr>
        <p:spPr>
          <a:xfrm>
            <a:off x="838200" y="2537751"/>
            <a:ext cx="4055919" cy="1138773"/>
          </a:xfrm>
          <a:prstGeom prst="rect">
            <a:avLst/>
          </a:prstGeom>
          <a:noFill/>
        </p:spPr>
        <p:txBody>
          <a:bodyPr wrap="none" rtlCol="0">
            <a:spAutoFit/>
          </a:bodyPr>
          <a:lstStyle/>
          <a:p>
            <a:r>
              <a:rPr lang="en-US" sz="2600" dirty="0"/>
              <a:t>Super fast + easy to use! </a:t>
            </a:r>
          </a:p>
          <a:p>
            <a:endParaRPr lang="en-US" dirty="0"/>
          </a:p>
          <a:p>
            <a:r>
              <a:rPr lang="en-US" sz="2400" dirty="0">
                <a:latin typeface="Courier" pitchFamily="2" charset="0"/>
              </a:rPr>
              <a:t>&gt; </a:t>
            </a:r>
            <a:r>
              <a:rPr lang="en-US" sz="2400" dirty="0" err="1">
                <a:latin typeface="Courier" pitchFamily="2" charset="0"/>
              </a:rPr>
              <a:t>fastqc</a:t>
            </a:r>
            <a:r>
              <a:rPr lang="en-US" sz="2400" dirty="0">
                <a:latin typeface="Courier" pitchFamily="2" charset="0"/>
              </a:rPr>
              <a:t> &lt;</a:t>
            </a:r>
            <a:r>
              <a:rPr lang="en-US" sz="2400" dirty="0" err="1">
                <a:latin typeface="Courier" pitchFamily="2" charset="0"/>
              </a:rPr>
              <a:t>fastq_file</a:t>
            </a:r>
            <a:r>
              <a:rPr lang="en-US" sz="2400" dirty="0">
                <a:latin typeface="Courier" pitchFamily="2" charset="0"/>
              </a:rPr>
              <a:t>&gt;</a:t>
            </a:r>
          </a:p>
        </p:txBody>
      </p:sp>
    </p:spTree>
    <p:extLst>
      <p:ext uri="{BB962C8B-B14F-4D97-AF65-F5344CB8AC3E}">
        <p14:creationId xmlns:p14="http://schemas.microsoft.com/office/powerpoint/2010/main" val="41370317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5FE8EA-B7A1-F54A-BEE9-E3172B032E59}"/>
              </a:ext>
            </a:extLst>
          </p:cNvPr>
          <p:cNvSpPr>
            <a:spLocks noGrp="1"/>
          </p:cNvSpPr>
          <p:nvPr>
            <p:ph type="title"/>
          </p:nvPr>
        </p:nvSpPr>
        <p:spPr/>
        <p:txBody>
          <a:bodyPr/>
          <a:lstStyle/>
          <a:p>
            <a:r>
              <a:rPr lang="en-US" dirty="0" err="1"/>
              <a:t>FastQC</a:t>
            </a:r>
            <a:endParaRPr lang="en-US" dirty="0"/>
          </a:p>
        </p:txBody>
      </p:sp>
      <p:pic>
        <p:nvPicPr>
          <p:cNvPr id="5" name="Picture 4" descr="A close up of a piece of paper&#10;&#10;Description automatically generated">
            <a:extLst>
              <a:ext uri="{FF2B5EF4-FFF2-40B4-BE49-F238E27FC236}">
                <a16:creationId xmlns:a16="http://schemas.microsoft.com/office/drawing/2014/main" id="{FF5C9BFA-9B25-AF43-B31F-B4A91D3D21E0}"/>
              </a:ext>
            </a:extLst>
          </p:cNvPr>
          <p:cNvPicPr>
            <a:picLocks noChangeAspect="1"/>
          </p:cNvPicPr>
          <p:nvPr/>
        </p:nvPicPr>
        <p:blipFill>
          <a:blip r:embed="rId2"/>
          <a:stretch>
            <a:fillRect/>
          </a:stretch>
        </p:blipFill>
        <p:spPr>
          <a:xfrm>
            <a:off x="3338913" y="436328"/>
            <a:ext cx="7094047" cy="5490598"/>
          </a:xfrm>
          <a:prstGeom prst="rect">
            <a:avLst/>
          </a:prstGeom>
        </p:spPr>
      </p:pic>
      <p:sp>
        <p:nvSpPr>
          <p:cNvPr id="3" name="Slide Number Placeholder 2">
            <a:extLst>
              <a:ext uri="{FF2B5EF4-FFF2-40B4-BE49-F238E27FC236}">
                <a16:creationId xmlns:a16="http://schemas.microsoft.com/office/drawing/2014/main" id="{FFCF58E6-8360-1F42-A849-21247C04C077}"/>
              </a:ext>
            </a:extLst>
          </p:cNvPr>
          <p:cNvSpPr>
            <a:spLocks noGrp="1"/>
          </p:cNvSpPr>
          <p:nvPr>
            <p:ph type="sldNum" sz="quarter" idx="12"/>
          </p:nvPr>
        </p:nvSpPr>
        <p:spPr/>
        <p:txBody>
          <a:bodyPr/>
          <a:lstStyle/>
          <a:p>
            <a:fld id="{0E9AF5E3-916E-8140-84EF-268EAD870652}" type="slidenum">
              <a:rPr lang="en-US" smtClean="0"/>
              <a:t>15</a:t>
            </a:fld>
            <a:endParaRPr lang="en-US"/>
          </a:p>
        </p:txBody>
      </p:sp>
      <p:sp>
        <p:nvSpPr>
          <p:cNvPr id="4" name="TextBox 3">
            <a:extLst>
              <a:ext uri="{FF2B5EF4-FFF2-40B4-BE49-F238E27FC236}">
                <a16:creationId xmlns:a16="http://schemas.microsoft.com/office/drawing/2014/main" id="{E6676E6A-6172-7B41-A51B-92CE65EA3B0F}"/>
              </a:ext>
            </a:extLst>
          </p:cNvPr>
          <p:cNvSpPr txBox="1"/>
          <p:nvPr/>
        </p:nvSpPr>
        <p:spPr>
          <a:xfrm rot="16200000">
            <a:off x="1783831" y="2996960"/>
            <a:ext cx="2400209" cy="369332"/>
          </a:xfrm>
          <a:prstGeom prst="rect">
            <a:avLst/>
          </a:prstGeom>
          <a:noFill/>
        </p:spPr>
        <p:txBody>
          <a:bodyPr wrap="none" rtlCol="0">
            <a:spAutoFit/>
          </a:bodyPr>
          <a:lstStyle/>
          <a:p>
            <a:r>
              <a:rPr lang="en-US" dirty="0"/>
              <a:t>% nucleotide frequency</a:t>
            </a:r>
          </a:p>
        </p:txBody>
      </p:sp>
      <p:sp>
        <p:nvSpPr>
          <p:cNvPr id="6" name="TextBox 5">
            <a:extLst>
              <a:ext uri="{FF2B5EF4-FFF2-40B4-BE49-F238E27FC236}">
                <a16:creationId xmlns:a16="http://schemas.microsoft.com/office/drawing/2014/main" id="{E467239B-D751-1845-874F-9156211DBE80}"/>
              </a:ext>
            </a:extLst>
          </p:cNvPr>
          <p:cNvSpPr txBox="1"/>
          <p:nvPr/>
        </p:nvSpPr>
        <p:spPr>
          <a:xfrm>
            <a:off x="6643142" y="5926926"/>
            <a:ext cx="1642181" cy="369332"/>
          </a:xfrm>
          <a:prstGeom prst="rect">
            <a:avLst/>
          </a:prstGeom>
          <a:noFill/>
        </p:spPr>
        <p:txBody>
          <a:bodyPr wrap="none" rtlCol="0">
            <a:spAutoFit/>
          </a:bodyPr>
          <a:lstStyle/>
          <a:p>
            <a:r>
              <a:rPr lang="en-US" dirty="0"/>
              <a:t>Position in read</a:t>
            </a:r>
          </a:p>
        </p:txBody>
      </p:sp>
    </p:spTree>
    <p:extLst>
      <p:ext uri="{BB962C8B-B14F-4D97-AF65-F5344CB8AC3E}">
        <p14:creationId xmlns:p14="http://schemas.microsoft.com/office/powerpoint/2010/main" val="10147167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C5C126-713F-EC42-83F1-2B39CAF90428}"/>
              </a:ext>
            </a:extLst>
          </p:cNvPr>
          <p:cNvSpPr>
            <a:spLocks noGrp="1"/>
          </p:cNvSpPr>
          <p:nvPr>
            <p:ph type="title"/>
          </p:nvPr>
        </p:nvSpPr>
        <p:spPr/>
        <p:txBody>
          <a:bodyPr/>
          <a:lstStyle/>
          <a:p>
            <a:r>
              <a:rPr lang="en-US" dirty="0"/>
              <a:t>STAR QC (via alignment)</a:t>
            </a:r>
          </a:p>
        </p:txBody>
      </p:sp>
      <p:pic>
        <p:nvPicPr>
          <p:cNvPr id="5" name="Picture 4" descr="A close up of text on a black background&#10;&#10;Description automatically generated">
            <a:extLst>
              <a:ext uri="{FF2B5EF4-FFF2-40B4-BE49-F238E27FC236}">
                <a16:creationId xmlns:a16="http://schemas.microsoft.com/office/drawing/2014/main" id="{01CAA2D4-CC49-EF47-8522-E6176E89F34C}"/>
              </a:ext>
            </a:extLst>
          </p:cNvPr>
          <p:cNvPicPr>
            <a:picLocks noChangeAspect="1"/>
          </p:cNvPicPr>
          <p:nvPr/>
        </p:nvPicPr>
        <p:blipFill>
          <a:blip r:embed="rId2"/>
          <a:stretch>
            <a:fillRect/>
          </a:stretch>
        </p:blipFill>
        <p:spPr>
          <a:xfrm>
            <a:off x="3385752" y="1450067"/>
            <a:ext cx="5245288" cy="5407933"/>
          </a:xfrm>
          <a:prstGeom prst="rect">
            <a:avLst/>
          </a:prstGeom>
        </p:spPr>
      </p:pic>
      <p:sp>
        <p:nvSpPr>
          <p:cNvPr id="3" name="Slide Number Placeholder 2">
            <a:extLst>
              <a:ext uri="{FF2B5EF4-FFF2-40B4-BE49-F238E27FC236}">
                <a16:creationId xmlns:a16="http://schemas.microsoft.com/office/drawing/2014/main" id="{8A7B9CC9-9A42-8049-BD38-6B7A879D9C59}"/>
              </a:ext>
            </a:extLst>
          </p:cNvPr>
          <p:cNvSpPr>
            <a:spLocks noGrp="1"/>
          </p:cNvSpPr>
          <p:nvPr>
            <p:ph type="sldNum" sz="quarter" idx="12"/>
          </p:nvPr>
        </p:nvSpPr>
        <p:spPr/>
        <p:txBody>
          <a:bodyPr/>
          <a:lstStyle/>
          <a:p>
            <a:fld id="{0E9AF5E3-916E-8140-84EF-268EAD870652}" type="slidenum">
              <a:rPr lang="en-US" smtClean="0"/>
              <a:t>16</a:t>
            </a:fld>
            <a:endParaRPr lang="en-US"/>
          </a:p>
        </p:txBody>
      </p:sp>
    </p:spTree>
    <p:extLst>
      <p:ext uri="{BB962C8B-B14F-4D97-AF65-F5344CB8AC3E}">
        <p14:creationId xmlns:p14="http://schemas.microsoft.com/office/powerpoint/2010/main" val="14056318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4EC0A0-6DB4-8845-B36F-C68B82201F43}"/>
              </a:ext>
            </a:extLst>
          </p:cNvPr>
          <p:cNvSpPr>
            <a:spLocks noGrp="1"/>
          </p:cNvSpPr>
          <p:nvPr>
            <p:ph type="title"/>
          </p:nvPr>
        </p:nvSpPr>
        <p:spPr/>
        <p:txBody>
          <a:bodyPr/>
          <a:lstStyle/>
          <a:p>
            <a:r>
              <a:rPr lang="en-US" dirty="0"/>
              <a:t>More RNA-seq QC</a:t>
            </a:r>
          </a:p>
        </p:txBody>
      </p:sp>
      <p:sp>
        <p:nvSpPr>
          <p:cNvPr id="3" name="Content Placeholder 2">
            <a:extLst>
              <a:ext uri="{FF2B5EF4-FFF2-40B4-BE49-F238E27FC236}">
                <a16:creationId xmlns:a16="http://schemas.microsoft.com/office/drawing/2014/main" id="{27E1BB60-E501-6E43-BA03-F542805D3AA6}"/>
              </a:ext>
            </a:extLst>
          </p:cNvPr>
          <p:cNvSpPr>
            <a:spLocks noGrp="1"/>
          </p:cNvSpPr>
          <p:nvPr>
            <p:ph idx="1"/>
          </p:nvPr>
        </p:nvSpPr>
        <p:spPr>
          <a:xfrm>
            <a:off x="838200" y="5908932"/>
            <a:ext cx="10515600" cy="583943"/>
          </a:xfrm>
        </p:spPr>
        <p:txBody>
          <a:bodyPr/>
          <a:lstStyle/>
          <a:p>
            <a:r>
              <a:rPr lang="en-US" dirty="0">
                <a:hlinkClick r:id="rId2"/>
              </a:rPr>
              <a:t>https://github.com/nf-core/rnaseq/blob/master/docs/output.md</a:t>
            </a:r>
            <a:endParaRPr lang="en-US" dirty="0"/>
          </a:p>
        </p:txBody>
      </p:sp>
      <p:pic>
        <p:nvPicPr>
          <p:cNvPr id="5" name="Picture 4" descr="A screenshot of a cell phone&#10;&#10;Description automatically generated">
            <a:extLst>
              <a:ext uri="{FF2B5EF4-FFF2-40B4-BE49-F238E27FC236}">
                <a16:creationId xmlns:a16="http://schemas.microsoft.com/office/drawing/2014/main" id="{020586D0-B8F5-4148-B4CD-521B04EA5D50}"/>
              </a:ext>
            </a:extLst>
          </p:cNvPr>
          <p:cNvPicPr>
            <a:picLocks noChangeAspect="1"/>
          </p:cNvPicPr>
          <p:nvPr/>
        </p:nvPicPr>
        <p:blipFill>
          <a:blip r:embed="rId3"/>
          <a:stretch>
            <a:fillRect/>
          </a:stretch>
        </p:blipFill>
        <p:spPr>
          <a:xfrm>
            <a:off x="3002692" y="1582076"/>
            <a:ext cx="6819177" cy="3965698"/>
          </a:xfrm>
          <a:prstGeom prst="rect">
            <a:avLst/>
          </a:prstGeom>
        </p:spPr>
      </p:pic>
      <p:sp>
        <p:nvSpPr>
          <p:cNvPr id="4" name="Slide Number Placeholder 3">
            <a:extLst>
              <a:ext uri="{FF2B5EF4-FFF2-40B4-BE49-F238E27FC236}">
                <a16:creationId xmlns:a16="http://schemas.microsoft.com/office/drawing/2014/main" id="{38E72380-20E8-B643-B439-1DAFDAB58CDA}"/>
              </a:ext>
            </a:extLst>
          </p:cNvPr>
          <p:cNvSpPr>
            <a:spLocks noGrp="1"/>
          </p:cNvSpPr>
          <p:nvPr>
            <p:ph type="sldNum" sz="quarter" idx="12"/>
          </p:nvPr>
        </p:nvSpPr>
        <p:spPr/>
        <p:txBody>
          <a:bodyPr/>
          <a:lstStyle/>
          <a:p>
            <a:fld id="{0E9AF5E3-916E-8140-84EF-268EAD870652}" type="slidenum">
              <a:rPr lang="en-US" smtClean="0"/>
              <a:t>17</a:t>
            </a:fld>
            <a:endParaRPr lang="en-US"/>
          </a:p>
        </p:txBody>
      </p:sp>
    </p:spTree>
    <p:extLst>
      <p:ext uri="{BB962C8B-B14F-4D97-AF65-F5344CB8AC3E}">
        <p14:creationId xmlns:p14="http://schemas.microsoft.com/office/powerpoint/2010/main" val="9106323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4BBE5B-D2B7-0A45-9B90-9356D9743C3A}"/>
              </a:ext>
            </a:extLst>
          </p:cNvPr>
          <p:cNvSpPr>
            <a:spLocks noGrp="1"/>
          </p:cNvSpPr>
          <p:nvPr>
            <p:ph type="title"/>
          </p:nvPr>
        </p:nvSpPr>
        <p:spPr>
          <a:xfrm>
            <a:off x="383059" y="365125"/>
            <a:ext cx="11541209" cy="1325563"/>
          </a:xfrm>
        </p:spPr>
        <p:txBody>
          <a:bodyPr/>
          <a:lstStyle/>
          <a:p>
            <a:r>
              <a:rPr lang="en-US" dirty="0"/>
              <a:t>Pegasus work – what if you don’t have modules</a:t>
            </a:r>
          </a:p>
        </p:txBody>
      </p:sp>
      <p:sp>
        <p:nvSpPr>
          <p:cNvPr id="3" name="Content Placeholder 2">
            <a:extLst>
              <a:ext uri="{FF2B5EF4-FFF2-40B4-BE49-F238E27FC236}">
                <a16:creationId xmlns:a16="http://schemas.microsoft.com/office/drawing/2014/main" id="{95A78344-5E55-0D40-8CF0-6125A1CEB24F}"/>
              </a:ext>
            </a:extLst>
          </p:cNvPr>
          <p:cNvSpPr>
            <a:spLocks noGrp="1"/>
          </p:cNvSpPr>
          <p:nvPr>
            <p:ph idx="1"/>
          </p:nvPr>
        </p:nvSpPr>
        <p:spPr>
          <a:xfrm>
            <a:off x="838200" y="1825625"/>
            <a:ext cx="11086070" cy="4351338"/>
          </a:xfrm>
        </p:spPr>
        <p:txBody>
          <a:bodyPr/>
          <a:lstStyle/>
          <a:p>
            <a:pPr marL="0" indent="0">
              <a:buNone/>
            </a:pPr>
            <a:r>
              <a:rPr lang="en-US" dirty="0">
                <a:latin typeface="Courier" pitchFamily="2" charset="0"/>
              </a:rPr>
              <a:t>&gt; module load Anaconda/5.0.1-fasrc02</a:t>
            </a:r>
          </a:p>
          <a:p>
            <a:pPr marL="0" indent="0">
              <a:buNone/>
            </a:pPr>
            <a:r>
              <a:rPr lang="en-US" dirty="0">
                <a:latin typeface="Courier" pitchFamily="2" charset="0"/>
              </a:rPr>
              <a:t>&gt; </a:t>
            </a:r>
            <a:r>
              <a:rPr lang="en-US" dirty="0" err="1">
                <a:latin typeface="Courier" pitchFamily="2" charset="0"/>
              </a:rPr>
              <a:t>conda</a:t>
            </a:r>
            <a:r>
              <a:rPr lang="en-US" dirty="0">
                <a:latin typeface="Courier" pitchFamily="2" charset="0"/>
              </a:rPr>
              <a:t> create -n </a:t>
            </a:r>
            <a:r>
              <a:rPr lang="en-US" dirty="0">
                <a:solidFill>
                  <a:srgbClr val="FF0000"/>
                </a:solidFill>
                <a:latin typeface="Courier" pitchFamily="2" charset="0"/>
              </a:rPr>
              <a:t>&lt;</a:t>
            </a:r>
            <a:r>
              <a:rPr lang="en-US" dirty="0" err="1">
                <a:solidFill>
                  <a:srgbClr val="FF0000"/>
                </a:solidFill>
                <a:latin typeface="Courier" pitchFamily="2" charset="0"/>
              </a:rPr>
              <a:t>env_name</a:t>
            </a:r>
            <a:r>
              <a:rPr lang="en-US" dirty="0">
                <a:solidFill>
                  <a:srgbClr val="FF0000"/>
                </a:solidFill>
                <a:latin typeface="Courier" pitchFamily="2" charset="0"/>
              </a:rPr>
              <a:t>&gt; </a:t>
            </a:r>
            <a:r>
              <a:rPr lang="en-US" dirty="0">
                <a:latin typeface="Courier" pitchFamily="2" charset="0"/>
              </a:rPr>
              <a:t>python=2.7</a:t>
            </a:r>
          </a:p>
          <a:p>
            <a:pPr marL="0" indent="0">
              <a:buNone/>
            </a:pPr>
            <a:r>
              <a:rPr lang="en-US" dirty="0">
                <a:latin typeface="Courier" pitchFamily="2" charset="0"/>
              </a:rPr>
              <a:t>&gt; source activate </a:t>
            </a:r>
            <a:r>
              <a:rPr lang="en-US" dirty="0">
                <a:solidFill>
                  <a:srgbClr val="FF0000"/>
                </a:solidFill>
                <a:latin typeface="Courier" pitchFamily="2" charset="0"/>
              </a:rPr>
              <a:t>&lt;</a:t>
            </a:r>
            <a:r>
              <a:rPr lang="en-US" dirty="0" err="1">
                <a:solidFill>
                  <a:srgbClr val="FF0000"/>
                </a:solidFill>
                <a:latin typeface="Courier" pitchFamily="2" charset="0"/>
              </a:rPr>
              <a:t>env_name</a:t>
            </a:r>
            <a:r>
              <a:rPr lang="en-US" dirty="0">
                <a:solidFill>
                  <a:srgbClr val="FF0000"/>
                </a:solidFill>
                <a:latin typeface="Courier" pitchFamily="2" charset="0"/>
              </a:rPr>
              <a:t>&gt; </a:t>
            </a:r>
          </a:p>
          <a:p>
            <a:pPr marL="0" indent="0">
              <a:buNone/>
            </a:pPr>
            <a:r>
              <a:rPr lang="en-US" dirty="0">
                <a:latin typeface="Courier" pitchFamily="2" charset="0"/>
              </a:rPr>
              <a:t>&gt; </a:t>
            </a:r>
            <a:r>
              <a:rPr lang="en-US" dirty="0" err="1">
                <a:latin typeface="Courier" pitchFamily="2" charset="0"/>
              </a:rPr>
              <a:t>conda</a:t>
            </a:r>
            <a:r>
              <a:rPr lang="en-US" dirty="0">
                <a:latin typeface="Courier" pitchFamily="2" charset="0"/>
              </a:rPr>
              <a:t> install -c </a:t>
            </a:r>
            <a:r>
              <a:rPr lang="en-US" dirty="0" err="1">
                <a:latin typeface="Courier" pitchFamily="2" charset="0"/>
              </a:rPr>
              <a:t>bioconda</a:t>
            </a:r>
            <a:r>
              <a:rPr lang="en-US" dirty="0">
                <a:latin typeface="Courier" pitchFamily="2" charset="0"/>
              </a:rPr>
              <a:t> </a:t>
            </a:r>
            <a:r>
              <a:rPr lang="en-US" dirty="0" err="1">
                <a:latin typeface="Courier" pitchFamily="2" charset="0"/>
              </a:rPr>
              <a:t>rseqc</a:t>
            </a:r>
            <a:endParaRPr lang="en-US" dirty="0">
              <a:latin typeface="Courier" pitchFamily="2" charset="0"/>
            </a:endParaRPr>
          </a:p>
          <a:p>
            <a:pPr marL="0" indent="0">
              <a:buNone/>
            </a:pPr>
            <a:endParaRPr lang="en-US" dirty="0"/>
          </a:p>
          <a:p>
            <a:pPr marL="0" indent="0">
              <a:buNone/>
            </a:pPr>
            <a:r>
              <a:rPr lang="en-US" dirty="0"/>
              <a:t>Run line #2 only once to set up environment</a:t>
            </a:r>
          </a:p>
          <a:p>
            <a:pPr marL="0" indent="0">
              <a:buNone/>
            </a:pPr>
            <a:r>
              <a:rPr lang="en-US" dirty="0"/>
              <a:t>Run line #3 to reuse the environment (e.g. you go home and log back on) </a:t>
            </a:r>
          </a:p>
          <a:p>
            <a:pPr marL="0" indent="0">
              <a:buNone/>
            </a:pPr>
            <a:r>
              <a:rPr lang="en-US" dirty="0"/>
              <a:t>N.B. we are only using Python 2 because the recipe exists for </a:t>
            </a:r>
            <a:r>
              <a:rPr lang="en-US" dirty="0" err="1"/>
              <a:t>rseqc</a:t>
            </a:r>
            <a:endParaRPr lang="en-US" dirty="0"/>
          </a:p>
        </p:txBody>
      </p:sp>
      <p:sp>
        <p:nvSpPr>
          <p:cNvPr id="4" name="Slide Number Placeholder 3">
            <a:extLst>
              <a:ext uri="{FF2B5EF4-FFF2-40B4-BE49-F238E27FC236}">
                <a16:creationId xmlns:a16="http://schemas.microsoft.com/office/drawing/2014/main" id="{6BD6B7D8-7C4F-B64D-8C66-77EB9C2B7C9C}"/>
              </a:ext>
            </a:extLst>
          </p:cNvPr>
          <p:cNvSpPr>
            <a:spLocks noGrp="1"/>
          </p:cNvSpPr>
          <p:nvPr>
            <p:ph type="sldNum" sz="quarter" idx="12"/>
          </p:nvPr>
        </p:nvSpPr>
        <p:spPr/>
        <p:txBody>
          <a:bodyPr/>
          <a:lstStyle/>
          <a:p>
            <a:fld id="{0E9AF5E3-916E-8140-84EF-268EAD870652}" type="slidenum">
              <a:rPr lang="en-US" smtClean="0"/>
              <a:t>18</a:t>
            </a:fld>
            <a:endParaRPr lang="en-US"/>
          </a:p>
        </p:txBody>
      </p:sp>
    </p:spTree>
    <p:extLst>
      <p:ext uri="{BB962C8B-B14F-4D97-AF65-F5344CB8AC3E}">
        <p14:creationId xmlns:p14="http://schemas.microsoft.com/office/powerpoint/2010/main" val="6092523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D8E2B-FD09-EC45-BDF9-EDD1D71C1465}"/>
              </a:ext>
            </a:extLst>
          </p:cNvPr>
          <p:cNvSpPr>
            <a:spLocks noGrp="1"/>
          </p:cNvSpPr>
          <p:nvPr>
            <p:ph type="title"/>
          </p:nvPr>
        </p:nvSpPr>
        <p:spPr/>
        <p:txBody>
          <a:bodyPr/>
          <a:lstStyle/>
          <a:p>
            <a:r>
              <a:rPr lang="en-US" dirty="0"/>
              <a:t>Python 3 </a:t>
            </a:r>
            <a:r>
              <a:rPr lang="en-US" dirty="0" err="1"/>
              <a:t>conda</a:t>
            </a:r>
            <a:r>
              <a:rPr lang="en-US" dirty="0"/>
              <a:t> environment (not required for this lab)</a:t>
            </a:r>
          </a:p>
        </p:txBody>
      </p:sp>
      <p:sp>
        <p:nvSpPr>
          <p:cNvPr id="3" name="Content Placeholder 2">
            <a:extLst>
              <a:ext uri="{FF2B5EF4-FFF2-40B4-BE49-F238E27FC236}">
                <a16:creationId xmlns:a16="http://schemas.microsoft.com/office/drawing/2014/main" id="{F3F5A1E9-F05D-7045-9304-5AC0797B60DB}"/>
              </a:ext>
            </a:extLst>
          </p:cNvPr>
          <p:cNvSpPr>
            <a:spLocks noGrp="1"/>
          </p:cNvSpPr>
          <p:nvPr>
            <p:ph idx="1"/>
          </p:nvPr>
        </p:nvSpPr>
        <p:spPr/>
        <p:txBody>
          <a:bodyPr/>
          <a:lstStyle/>
          <a:p>
            <a:pPr marL="0" indent="0">
              <a:buNone/>
            </a:pPr>
            <a:r>
              <a:rPr lang="en-US" dirty="0">
                <a:latin typeface="Courier" pitchFamily="2" charset="0"/>
              </a:rPr>
              <a:t>&gt; module load Anaconda3/5.0.1-fasrc02</a:t>
            </a:r>
          </a:p>
          <a:p>
            <a:pPr marL="0" indent="0">
              <a:buNone/>
            </a:pPr>
            <a:r>
              <a:rPr lang="en-US" dirty="0">
                <a:latin typeface="Courier" pitchFamily="2" charset="0"/>
              </a:rPr>
              <a:t>&gt; </a:t>
            </a:r>
            <a:r>
              <a:rPr lang="en-US" dirty="0" err="1">
                <a:latin typeface="Courier" pitchFamily="2" charset="0"/>
              </a:rPr>
              <a:t>conda</a:t>
            </a:r>
            <a:r>
              <a:rPr lang="en-US" dirty="0">
                <a:latin typeface="Courier" pitchFamily="2" charset="0"/>
              </a:rPr>
              <a:t> create -n </a:t>
            </a:r>
            <a:r>
              <a:rPr lang="en-US" dirty="0">
                <a:solidFill>
                  <a:srgbClr val="FF0000"/>
                </a:solidFill>
                <a:latin typeface="Courier" pitchFamily="2" charset="0"/>
              </a:rPr>
              <a:t>python3env</a:t>
            </a:r>
            <a:r>
              <a:rPr lang="en-US" dirty="0">
                <a:latin typeface="Courier" pitchFamily="2" charset="0"/>
              </a:rPr>
              <a:t> python=3.8</a:t>
            </a:r>
          </a:p>
          <a:p>
            <a:pPr marL="0" indent="0">
              <a:buNone/>
            </a:pPr>
            <a:endParaRPr lang="en-US" dirty="0">
              <a:latin typeface="Courier" pitchFamily="2" charset="0"/>
            </a:endParaRPr>
          </a:p>
          <a:p>
            <a:pPr marL="0" indent="0">
              <a:buNone/>
            </a:pPr>
            <a:r>
              <a:rPr lang="en-US" sz="3200" dirty="0">
                <a:latin typeface="Calibri" panose="020F0502020204030204" pitchFamily="34" charset="0"/>
                <a:cs typeface="Calibri" panose="020F0502020204030204" pitchFamily="34" charset="0"/>
              </a:rPr>
              <a:t>Can toggle environments:</a:t>
            </a:r>
          </a:p>
          <a:p>
            <a:pPr marL="0" indent="0">
              <a:buNone/>
            </a:pPr>
            <a:r>
              <a:rPr lang="en-US" dirty="0">
                <a:latin typeface="Courier" pitchFamily="2" charset="0"/>
              </a:rPr>
              <a:t>&gt; source activate </a:t>
            </a:r>
            <a:r>
              <a:rPr lang="en-US" dirty="0">
                <a:solidFill>
                  <a:srgbClr val="FF0000"/>
                </a:solidFill>
                <a:latin typeface="Courier" pitchFamily="2" charset="0"/>
              </a:rPr>
              <a:t>python3env</a:t>
            </a:r>
            <a:endParaRPr lang="en-US" dirty="0">
              <a:latin typeface="Courier" pitchFamily="2" charset="0"/>
            </a:endParaRPr>
          </a:p>
          <a:p>
            <a:pPr marL="0" indent="0">
              <a:buNone/>
            </a:pPr>
            <a:r>
              <a:rPr lang="en-US" dirty="0">
                <a:latin typeface="Courier" pitchFamily="2" charset="0"/>
              </a:rPr>
              <a:t>&gt; source activate </a:t>
            </a:r>
            <a:r>
              <a:rPr lang="en-US" dirty="0">
                <a:solidFill>
                  <a:srgbClr val="FF0000"/>
                </a:solidFill>
                <a:latin typeface="Courier" pitchFamily="2" charset="0"/>
              </a:rPr>
              <a:t>python2env</a:t>
            </a:r>
          </a:p>
          <a:p>
            <a:pPr marL="0" indent="0">
              <a:buNone/>
            </a:pPr>
            <a:endParaRPr lang="en-US" dirty="0">
              <a:latin typeface="Courier" pitchFamily="2" charset="0"/>
            </a:endParaRPr>
          </a:p>
        </p:txBody>
      </p:sp>
      <p:sp>
        <p:nvSpPr>
          <p:cNvPr id="4" name="Slide Number Placeholder 3">
            <a:extLst>
              <a:ext uri="{FF2B5EF4-FFF2-40B4-BE49-F238E27FC236}">
                <a16:creationId xmlns:a16="http://schemas.microsoft.com/office/drawing/2014/main" id="{1E4A47F3-125A-5940-A7F8-F82903ECD3E6}"/>
              </a:ext>
            </a:extLst>
          </p:cNvPr>
          <p:cNvSpPr>
            <a:spLocks noGrp="1"/>
          </p:cNvSpPr>
          <p:nvPr>
            <p:ph type="sldNum" sz="quarter" idx="12"/>
          </p:nvPr>
        </p:nvSpPr>
        <p:spPr/>
        <p:txBody>
          <a:bodyPr/>
          <a:lstStyle/>
          <a:p>
            <a:fld id="{0E9AF5E3-916E-8140-84EF-268EAD870652}" type="slidenum">
              <a:rPr lang="en-US" smtClean="0"/>
              <a:t>19</a:t>
            </a:fld>
            <a:endParaRPr lang="en-US"/>
          </a:p>
        </p:txBody>
      </p:sp>
    </p:spTree>
    <p:extLst>
      <p:ext uri="{BB962C8B-B14F-4D97-AF65-F5344CB8AC3E}">
        <p14:creationId xmlns:p14="http://schemas.microsoft.com/office/powerpoint/2010/main" val="1454375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63AD5-A88E-E94D-B0C4-32202A7B126E}"/>
              </a:ext>
            </a:extLst>
          </p:cNvPr>
          <p:cNvSpPr>
            <a:spLocks noGrp="1"/>
          </p:cNvSpPr>
          <p:nvPr>
            <p:ph type="title"/>
          </p:nvPr>
        </p:nvSpPr>
        <p:spPr>
          <a:xfrm>
            <a:off x="613541" y="355065"/>
            <a:ext cx="10964917" cy="1325563"/>
          </a:xfrm>
        </p:spPr>
        <p:txBody>
          <a:bodyPr>
            <a:normAutofit/>
          </a:bodyPr>
          <a:lstStyle/>
          <a:p>
            <a:r>
              <a:rPr lang="en-US" sz="4000" dirty="0"/>
              <a:t>Reminder: RNA-seq isn’t typically sequencing RNA</a:t>
            </a:r>
          </a:p>
        </p:txBody>
      </p:sp>
      <p:pic>
        <p:nvPicPr>
          <p:cNvPr id="4" name="Picture 3">
            <a:extLst>
              <a:ext uri="{FF2B5EF4-FFF2-40B4-BE49-F238E27FC236}">
                <a16:creationId xmlns:a16="http://schemas.microsoft.com/office/drawing/2014/main" id="{B9DFE4BA-B764-FA41-BF3C-191E86B1D96E}"/>
              </a:ext>
            </a:extLst>
          </p:cNvPr>
          <p:cNvPicPr>
            <a:picLocks noChangeAspect="1"/>
          </p:cNvPicPr>
          <p:nvPr/>
        </p:nvPicPr>
        <p:blipFill>
          <a:blip r:embed="rId2"/>
          <a:stretch>
            <a:fillRect/>
          </a:stretch>
        </p:blipFill>
        <p:spPr>
          <a:xfrm>
            <a:off x="3806567" y="1480624"/>
            <a:ext cx="4826000" cy="4483100"/>
          </a:xfrm>
          <a:prstGeom prst="rect">
            <a:avLst/>
          </a:prstGeom>
        </p:spPr>
      </p:pic>
      <p:sp>
        <p:nvSpPr>
          <p:cNvPr id="5" name="TextBox 4">
            <a:extLst>
              <a:ext uri="{FF2B5EF4-FFF2-40B4-BE49-F238E27FC236}">
                <a16:creationId xmlns:a16="http://schemas.microsoft.com/office/drawing/2014/main" id="{D152946D-7441-2A49-92D7-AAA3A45C2F89}"/>
              </a:ext>
            </a:extLst>
          </p:cNvPr>
          <p:cNvSpPr txBox="1"/>
          <p:nvPr/>
        </p:nvSpPr>
        <p:spPr>
          <a:xfrm>
            <a:off x="0" y="6488668"/>
            <a:ext cx="3395673" cy="369332"/>
          </a:xfrm>
          <a:prstGeom prst="rect">
            <a:avLst/>
          </a:prstGeom>
          <a:noFill/>
        </p:spPr>
        <p:txBody>
          <a:bodyPr wrap="none" rtlCol="0">
            <a:spAutoFit/>
          </a:bodyPr>
          <a:lstStyle/>
          <a:p>
            <a:r>
              <a:rPr lang="en-US" dirty="0" err="1"/>
              <a:t>Picelli</a:t>
            </a:r>
            <a:r>
              <a:rPr lang="en-US" dirty="0"/>
              <a:t> et al. Nature Protocols 2013</a:t>
            </a:r>
          </a:p>
        </p:txBody>
      </p:sp>
      <p:sp>
        <p:nvSpPr>
          <p:cNvPr id="3" name="Slide Number Placeholder 2">
            <a:extLst>
              <a:ext uri="{FF2B5EF4-FFF2-40B4-BE49-F238E27FC236}">
                <a16:creationId xmlns:a16="http://schemas.microsoft.com/office/drawing/2014/main" id="{6453DE0A-A815-0C4D-8785-D7567B233F12}"/>
              </a:ext>
            </a:extLst>
          </p:cNvPr>
          <p:cNvSpPr>
            <a:spLocks noGrp="1"/>
          </p:cNvSpPr>
          <p:nvPr>
            <p:ph type="sldNum" sz="quarter" idx="12"/>
          </p:nvPr>
        </p:nvSpPr>
        <p:spPr/>
        <p:txBody>
          <a:bodyPr/>
          <a:lstStyle/>
          <a:p>
            <a:fld id="{0E9AF5E3-916E-8140-84EF-268EAD870652}" type="slidenum">
              <a:rPr lang="en-US" smtClean="0"/>
              <a:t>2</a:t>
            </a:fld>
            <a:endParaRPr lang="en-US"/>
          </a:p>
        </p:txBody>
      </p:sp>
    </p:spTree>
    <p:extLst>
      <p:ext uri="{BB962C8B-B14F-4D97-AF65-F5344CB8AC3E}">
        <p14:creationId xmlns:p14="http://schemas.microsoft.com/office/powerpoint/2010/main" val="11360618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308E4B-3EEE-6148-9921-462D7513279D}"/>
              </a:ext>
            </a:extLst>
          </p:cNvPr>
          <p:cNvSpPr>
            <a:spLocks noGrp="1"/>
          </p:cNvSpPr>
          <p:nvPr>
            <p:ph type="title"/>
          </p:nvPr>
        </p:nvSpPr>
        <p:spPr/>
        <p:txBody>
          <a:bodyPr/>
          <a:lstStyle/>
          <a:p>
            <a:r>
              <a:rPr lang="en-US" dirty="0"/>
              <a:t>Execute </a:t>
            </a:r>
            <a:r>
              <a:rPr lang="en-US" dirty="0" err="1"/>
              <a:t>tin.py</a:t>
            </a:r>
            <a:r>
              <a:rPr lang="en-US" dirty="0"/>
              <a:t> from </a:t>
            </a:r>
            <a:r>
              <a:rPr lang="en-US" dirty="0" err="1"/>
              <a:t>RSeQC</a:t>
            </a:r>
            <a:r>
              <a:rPr lang="en-US" dirty="0"/>
              <a:t> for a quick test</a:t>
            </a:r>
          </a:p>
        </p:txBody>
      </p:sp>
      <p:sp>
        <p:nvSpPr>
          <p:cNvPr id="5" name="Content Placeholder 2">
            <a:extLst>
              <a:ext uri="{FF2B5EF4-FFF2-40B4-BE49-F238E27FC236}">
                <a16:creationId xmlns:a16="http://schemas.microsoft.com/office/drawing/2014/main" id="{3CAACAA5-910F-924F-865A-F65E55A4D504}"/>
              </a:ext>
            </a:extLst>
          </p:cNvPr>
          <p:cNvSpPr>
            <a:spLocks noGrp="1"/>
          </p:cNvSpPr>
          <p:nvPr>
            <p:ph idx="1"/>
          </p:nvPr>
        </p:nvSpPr>
        <p:spPr>
          <a:xfrm>
            <a:off x="234778" y="1825625"/>
            <a:ext cx="11689492" cy="4351338"/>
          </a:xfrm>
        </p:spPr>
        <p:txBody>
          <a:bodyPr/>
          <a:lstStyle/>
          <a:p>
            <a:pPr marL="0" indent="0">
              <a:buNone/>
            </a:pPr>
            <a:r>
              <a:rPr lang="en-US" sz="2400" dirty="0">
                <a:latin typeface="Courier" pitchFamily="2" charset="0"/>
              </a:rPr>
              <a:t>&gt; bed=/n/stat115/2020/HW2/lab3/small_hg38_RefSeq.bed</a:t>
            </a:r>
          </a:p>
          <a:p>
            <a:pPr marL="0" indent="0">
              <a:buNone/>
            </a:pPr>
            <a:r>
              <a:rPr lang="en-US" sz="2400" dirty="0">
                <a:latin typeface="Courier" pitchFamily="2" charset="0"/>
              </a:rPr>
              <a:t>&gt; cp /n/stat115/2020/HW2/lab3/test_* .</a:t>
            </a:r>
          </a:p>
          <a:p>
            <a:pPr marL="0" indent="0">
              <a:buNone/>
            </a:pPr>
            <a:r>
              <a:rPr lang="en-US" sz="2400" dirty="0">
                <a:latin typeface="Courier" pitchFamily="2" charset="0"/>
              </a:rPr>
              <a:t>&gt; bam=</a:t>
            </a:r>
            <a:r>
              <a:rPr lang="en-US" sz="2400" dirty="0" err="1">
                <a:latin typeface="Courier" pitchFamily="2" charset="0"/>
              </a:rPr>
              <a:t>test_small_bam.bam</a:t>
            </a:r>
            <a:endParaRPr lang="en-US" sz="2400" dirty="0">
              <a:latin typeface="Courier" pitchFamily="2" charset="0"/>
            </a:endParaRPr>
          </a:p>
          <a:p>
            <a:pPr marL="0" indent="0">
              <a:buNone/>
            </a:pPr>
            <a:r>
              <a:rPr lang="en-US" sz="2400" dirty="0">
                <a:latin typeface="Courier" pitchFamily="2" charset="0"/>
              </a:rPr>
              <a:t>&gt; python ~/.</a:t>
            </a:r>
            <a:r>
              <a:rPr lang="en-US" sz="2400" dirty="0" err="1">
                <a:latin typeface="Courier" pitchFamily="2" charset="0"/>
              </a:rPr>
              <a:t>conda</a:t>
            </a:r>
            <a:r>
              <a:rPr lang="en-US" sz="2400" dirty="0">
                <a:latin typeface="Courier" pitchFamily="2" charset="0"/>
              </a:rPr>
              <a:t>/</a:t>
            </a:r>
            <a:r>
              <a:rPr lang="en-US" sz="2400" dirty="0" err="1">
                <a:latin typeface="Courier" pitchFamily="2" charset="0"/>
              </a:rPr>
              <a:t>envs</a:t>
            </a:r>
            <a:r>
              <a:rPr lang="en-US" sz="2400" dirty="0">
                <a:solidFill>
                  <a:srgbClr val="FF0000"/>
                </a:solidFill>
                <a:latin typeface="Courier" pitchFamily="2" charset="0"/>
              </a:rPr>
              <a:t>/&lt;</a:t>
            </a:r>
            <a:r>
              <a:rPr lang="en-US" sz="2400" dirty="0" err="1">
                <a:solidFill>
                  <a:srgbClr val="FF0000"/>
                </a:solidFill>
                <a:latin typeface="Courier" pitchFamily="2" charset="0"/>
              </a:rPr>
              <a:t>env_name</a:t>
            </a:r>
            <a:r>
              <a:rPr lang="en-US" sz="2400" dirty="0">
                <a:solidFill>
                  <a:srgbClr val="FF0000"/>
                </a:solidFill>
                <a:latin typeface="Courier" pitchFamily="2" charset="0"/>
              </a:rPr>
              <a:t>&gt;/</a:t>
            </a:r>
            <a:r>
              <a:rPr lang="en-US" sz="2400" dirty="0">
                <a:latin typeface="Courier" pitchFamily="2" charset="0"/>
              </a:rPr>
              <a:t>bin/</a:t>
            </a:r>
            <a:r>
              <a:rPr lang="en-US" sz="2400" dirty="0" err="1">
                <a:latin typeface="Courier" pitchFamily="2" charset="0"/>
              </a:rPr>
              <a:t>tin.py</a:t>
            </a:r>
            <a:r>
              <a:rPr lang="en-US" sz="2400" dirty="0">
                <a:latin typeface="Courier" pitchFamily="2" charset="0"/>
              </a:rPr>
              <a:t> -</a:t>
            </a:r>
            <a:r>
              <a:rPr lang="en-US" sz="2400" dirty="0" err="1">
                <a:latin typeface="Courier" pitchFamily="2" charset="0"/>
              </a:rPr>
              <a:t>i</a:t>
            </a:r>
            <a:r>
              <a:rPr lang="en-US" sz="2400" dirty="0">
                <a:latin typeface="Courier" pitchFamily="2" charset="0"/>
              </a:rPr>
              <a:t> $bam -r $bed</a:t>
            </a:r>
          </a:p>
          <a:p>
            <a:pPr marL="0" indent="0">
              <a:buNone/>
            </a:pPr>
            <a:r>
              <a:rPr lang="en-US" sz="2400" dirty="0">
                <a:latin typeface="Courier" pitchFamily="2" charset="0"/>
              </a:rPr>
              <a:t>&gt; head *</a:t>
            </a:r>
            <a:r>
              <a:rPr lang="en-US" sz="2400" dirty="0" err="1">
                <a:latin typeface="Courier" pitchFamily="2" charset="0"/>
              </a:rPr>
              <a:t>summary.txt</a:t>
            </a:r>
            <a:endParaRPr lang="en-US" sz="2400" dirty="0">
              <a:latin typeface="Courier" pitchFamily="2" charset="0"/>
            </a:endParaRPr>
          </a:p>
          <a:p>
            <a:pPr marL="0" indent="0">
              <a:buNone/>
            </a:pPr>
            <a:endParaRPr lang="en-US" dirty="0"/>
          </a:p>
          <a:p>
            <a:pPr marL="0" indent="0">
              <a:buNone/>
            </a:pPr>
            <a:r>
              <a:rPr lang="en-US" dirty="0"/>
              <a:t>NOTE: Do not use this bed for the homework! It is a subset of transcripts to use for faster processing. The </a:t>
            </a:r>
            <a:r>
              <a:rPr lang="en-US"/>
              <a:t>real .bed </a:t>
            </a:r>
            <a:r>
              <a:rPr lang="en-US" dirty="0"/>
              <a:t>file has ~150,000 lines. Takes ~2hr to run.</a:t>
            </a:r>
          </a:p>
        </p:txBody>
      </p:sp>
      <p:sp>
        <p:nvSpPr>
          <p:cNvPr id="3" name="Slide Number Placeholder 2">
            <a:extLst>
              <a:ext uri="{FF2B5EF4-FFF2-40B4-BE49-F238E27FC236}">
                <a16:creationId xmlns:a16="http://schemas.microsoft.com/office/drawing/2014/main" id="{D568007C-4834-3647-A754-5B097EB46676}"/>
              </a:ext>
            </a:extLst>
          </p:cNvPr>
          <p:cNvSpPr>
            <a:spLocks noGrp="1"/>
          </p:cNvSpPr>
          <p:nvPr>
            <p:ph type="sldNum" sz="quarter" idx="12"/>
          </p:nvPr>
        </p:nvSpPr>
        <p:spPr/>
        <p:txBody>
          <a:bodyPr/>
          <a:lstStyle/>
          <a:p>
            <a:fld id="{0E9AF5E3-916E-8140-84EF-268EAD870652}" type="slidenum">
              <a:rPr lang="en-US" smtClean="0"/>
              <a:t>20</a:t>
            </a:fld>
            <a:endParaRPr lang="en-US"/>
          </a:p>
        </p:txBody>
      </p:sp>
    </p:spTree>
    <p:extLst>
      <p:ext uri="{BB962C8B-B14F-4D97-AF65-F5344CB8AC3E}">
        <p14:creationId xmlns:p14="http://schemas.microsoft.com/office/powerpoint/2010/main" val="13375926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245800-C312-F94F-B98A-D165C9991704}"/>
              </a:ext>
            </a:extLst>
          </p:cNvPr>
          <p:cNvSpPr>
            <a:spLocks noGrp="1"/>
          </p:cNvSpPr>
          <p:nvPr>
            <p:ph type="title"/>
          </p:nvPr>
        </p:nvSpPr>
        <p:spPr/>
        <p:txBody>
          <a:bodyPr/>
          <a:lstStyle/>
          <a:p>
            <a:r>
              <a:rPr lang="en-US" dirty="0"/>
              <a:t>Part 2 - Pseudoalignment</a:t>
            </a:r>
          </a:p>
        </p:txBody>
      </p:sp>
      <p:sp>
        <p:nvSpPr>
          <p:cNvPr id="4" name="Content Placeholder 2">
            <a:extLst>
              <a:ext uri="{FF2B5EF4-FFF2-40B4-BE49-F238E27FC236}">
                <a16:creationId xmlns:a16="http://schemas.microsoft.com/office/drawing/2014/main" id="{318FAA28-A6D2-914F-A897-1B12285C2017}"/>
              </a:ext>
            </a:extLst>
          </p:cNvPr>
          <p:cNvSpPr>
            <a:spLocks noGrp="1"/>
          </p:cNvSpPr>
          <p:nvPr>
            <p:ph idx="1"/>
          </p:nvPr>
        </p:nvSpPr>
        <p:spPr>
          <a:xfrm>
            <a:off x="838200" y="1825625"/>
            <a:ext cx="11086070" cy="4351338"/>
          </a:xfrm>
        </p:spPr>
        <p:txBody>
          <a:bodyPr/>
          <a:lstStyle/>
          <a:p>
            <a:r>
              <a:rPr lang="en-US" dirty="0">
                <a:latin typeface="Calibri" panose="020F0502020204030204" pitchFamily="34" charset="0"/>
                <a:cs typeface="Calibri" panose="020F0502020204030204" pitchFamily="34" charset="0"/>
              </a:rPr>
              <a:t>Two main tools:</a:t>
            </a:r>
          </a:p>
          <a:p>
            <a:pPr marL="0" indent="0">
              <a:buNone/>
            </a:pPr>
            <a:r>
              <a:rPr lang="en-US" dirty="0">
                <a:latin typeface="Calibri" panose="020F0502020204030204" pitchFamily="34" charset="0"/>
                <a:cs typeface="Calibri" panose="020F0502020204030204" pitchFamily="34" charset="0"/>
              </a:rPr>
              <a:t>	- Salmon (used in this problem set)</a:t>
            </a:r>
          </a:p>
          <a:p>
            <a:pPr marL="0" indent="0">
              <a:buNone/>
            </a:pPr>
            <a:r>
              <a:rPr lang="en-US" dirty="0">
                <a:latin typeface="Calibri" panose="020F0502020204030204" pitchFamily="34" charset="0"/>
                <a:cs typeface="Calibri" panose="020F0502020204030204" pitchFamily="34" charset="0"/>
              </a:rPr>
              <a:t>		For HW:    </a:t>
            </a:r>
            <a:r>
              <a:rPr lang="en-US" sz="2400" dirty="0">
                <a:latin typeface="Courier" pitchFamily="2" charset="0"/>
                <a:cs typeface="Calibri" panose="020F0502020204030204" pitchFamily="34" charset="0"/>
              </a:rPr>
              <a:t>salmon quant -r </a:t>
            </a:r>
          </a:p>
          <a:p>
            <a:pPr marL="0" indent="0">
              <a:buNone/>
            </a:pPr>
            <a:r>
              <a:rPr lang="en-US" dirty="0">
                <a:latin typeface="Calibri" panose="020F0502020204030204" pitchFamily="34" charset="0"/>
                <a:cs typeface="Calibri" panose="020F0502020204030204" pitchFamily="34" charset="0"/>
              </a:rPr>
              <a:t>	- </a:t>
            </a:r>
            <a:r>
              <a:rPr lang="en-US" dirty="0" err="1">
                <a:latin typeface="Calibri" panose="020F0502020204030204" pitchFamily="34" charset="0"/>
                <a:cs typeface="Calibri" panose="020F0502020204030204" pitchFamily="34" charset="0"/>
              </a:rPr>
              <a:t>Kallisto</a:t>
            </a:r>
            <a:r>
              <a:rPr lang="en-US" dirty="0">
                <a:latin typeface="Calibri" panose="020F0502020204030204" pitchFamily="34" charset="0"/>
                <a:cs typeface="Calibri" panose="020F0502020204030204" pitchFamily="34" charset="0"/>
              </a:rPr>
              <a:t> (generally the same)</a:t>
            </a:r>
          </a:p>
          <a:p>
            <a:pPr marL="0" indent="0">
              <a:buNone/>
            </a:pPr>
            <a:endParaRPr lang="en-US"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Nice to use if restricted to a laptop </a:t>
            </a:r>
          </a:p>
          <a:p>
            <a:pPr lvl="1"/>
            <a:r>
              <a:rPr lang="en-US" dirty="0">
                <a:latin typeface="Calibri" panose="020F0502020204030204" pitchFamily="34" charset="0"/>
                <a:cs typeface="Calibri" panose="020F0502020204030204" pitchFamily="34" charset="0"/>
              </a:rPr>
              <a:t>STAR is very fast too but requires a lot of RAM</a:t>
            </a:r>
          </a:p>
          <a:p>
            <a:pPr lvl="1"/>
            <a:endParaRPr lang="en-US"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Limitations…?</a:t>
            </a:r>
          </a:p>
        </p:txBody>
      </p:sp>
      <p:sp>
        <p:nvSpPr>
          <p:cNvPr id="3" name="Slide Number Placeholder 2">
            <a:extLst>
              <a:ext uri="{FF2B5EF4-FFF2-40B4-BE49-F238E27FC236}">
                <a16:creationId xmlns:a16="http://schemas.microsoft.com/office/drawing/2014/main" id="{ADC74720-F342-A644-ABD4-2B10325AA1D6}"/>
              </a:ext>
            </a:extLst>
          </p:cNvPr>
          <p:cNvSpPr>
            <a:spLocks noGrp="1"/>
          </p:cNvSpPr>
          <p:nvPr>
            <p:ph type="sldNum" sz="quarter" idx="12"/>
          </p:nvPr>
        </p:nvSpPr>
        <p:spPr/>
        <p:txBody>
          <a:bodyPr/>
          <a:lstStyle/>
          <a:p>
            <a:fld id="{0E9AF5E3-916E-8140-84EF-268EAD870652}" type="slidenum">
              <a:rPr lang="en-US" smtClean="0"/>
              <a:t>21</a:t>
            </a:fld>
            <a:endParaRPr lang="en-US"/>
          </a:p>
        </p:txBody>
      </p:sp>
    </p:spTree>
    <p:extLst>
      <p:ext uri="{BB962C8B-B14F-4D97-AF65-F5344CB8AC3E}">
        <p14:creationId xmlns:p14="http://schemas.microsoft.com/office/powerpoint/2010/main" val="21543494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63CDD9-1FAC-F44B-AAF5-C97ED591FD38}"/>
              </a:ext>
            </a:extLst>
          </p:cNvPr>
          <p:cNvSpPr>
            <a:spLocks noGrp="1"/>
          </p:cNvSpPr>
          <p:nvPr>
            <p:ph type="title"/>
          </p:nvPr>
        </p:nvSpPr>
        <p:spPr/>
        <p:txBody>
          <a:bodyPr/>
          <a:lstStyle/>
          <a:p>
            <a:r>
              <a:rPr lang="en-US" b="1" dirty="0"/>
              <a:t>STAR Guide – 1. Start the job and load module</a:t>
            </a:r>
          </a:p>
        </p:txBody>
      </p:sp>
      <p:sp>
        <p:nvSpPr>
          <p:cNvPr id="3" name="Content Placeholder 2">
            <a:extLst>
              <a:ext uri="{FF2B5EF4-FFF2-40B4-BE49-F238E27FC236}">
                <a16:creationId xmlns:a16="http://schemas.microsoft.com/office/drawing/2014/main" id="{56D441D7-AEFF-0042-8E50-4C93EEDBE704}"/>
              </a:ext>
            </a:extLst>
          </p:cNvPr>
          <p:cNvSpPr>
            <a:spLocks noGrp="1"/>
          </p:cNvSpPr>
          <p:nvPr>
            <p:ph idx="1"/>
          </p:nvPr>
        </p:nvSpPr>
        <p:spPr/>
        <p:txBody>
          <a:bodyPr/>
          <a:lstStyle/>
          <a:p>
            <a:r>
              <a:rPr lang="en-US" dirty="0"/>
              <a:t>Start an interactive job with sufficient resources. Batch jobs are also possible but harder to troubleshoot. </a:t>
            </a:r>
          </a:p>
          <a:p>
            <a:r>
              <a:rPr lang="en-US" dirty="0"/>
              <a:t>Go to your home directory if you are not already there by typing </a:t>
            </a:r>
            <a:r>
              <a:rPr lang="en-US" dirty="0">
                <a:latin typeface="Andale Mono" panose="020B0509000000000004" pitchFamily="49" charset="0"/>
              </a:rPr>
              <a:t>cd ${HOME}</a:t>
            </a:r>
          </a:p>
          <a:p>
            <a:r>
              <a:rPr lang="en-US" dirty="0">
                <a:cs typeface="Times New Roman" panose="02020603050405020304" pitchFamily="18" charset="0"/>
              </a:rPr>
              <a:t>Load STAR with  </a:t>
            </a:r>
            <a:r>
              <a:rPr lang="en-US" dirty="0">
                <a:latin typeface="Andale Mono" panose="020B0509000000000004" pitchFamily="49" charset="0"/>
                <a:cs typeface="Times New Roman" panose="02020603050405020304" pitchFamily="18" charset="0"/>
              </a:rPr>
              <a:t>module load STAR/2.6.0c-fasrc01</a:t>
            </a:r>
          </a:p>
          <a:p>
            <a:endParaRPr lang="en-US" dirty="0">
              <a:latin typeface="Andale Mono" panose="020B0509000000000004" pitchFamily="49" charset="0"/>
              <a:cs typeface="Times New Roman" panose="02020603050405020304" pitchFamily="18" charset="0"/>
            </a:endParaRPr>
          </a:p>
          <a:p>
            <a:r>
              <a:rPr lang="en-US" dirty="0">
                <a:cs typeface="Times New Roman" panose="02020603050405020304" pitchFamily="18" charset="0"/>
              </a:rPr>
              <a:t>The basic command is </a:t>
            </a:r>
            <a:r>
              <a:rPr lang="en-US" dirty="0">
                <a:latin typeface="Andale Mono" panose="020B0509000000000004" pitchFamily="49" charset="0"/>
                <a:cs typeface="Times New Roman" panose="02020603050405020304" pitchFamily="18" charset="0"/>
              </a:rPr>
              <a:t>STAR </a:t>
            </a:r>
            <a:r>
              <a:rPr lang="en-US" dirty="0">
                <a:cs typeface="Times New Roman" panose="02020603050405020304" pitchFamily="18" charset="0"/>
              </a:rPr>
              <a:t>followed by a list of options. </a:t>
            </a:r>
          </a:p>
        </p:txBody>
      </p:sp>
    </p:spTree>
    <p:extLst>
      <p:ext uri="{BB962C8B-B14F-4D97-AF65-F5344CB8AC3E}">
        <p14:creationId xmlns:p14="http://schemas.microsoft.com/office/powerpoint/2010/main" val="30250514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63CDD9-1FAC-F44B-AAF5-C97ED591FD38}"/>
              </a:ext>
            </a:extLst>
          </p:cNvPr>
          <p:cNvSpPr>
            <a:spLocks noGrp="1"/>
          </p:cNvSpPr>
          <p:nvPr>
            <p:ph type="title"/>
          </p:nvPr>
        </p:nvSpPr>
        <p:spPr/>
        <p:txBody>
          <a:bodyPr>
            <a:normAutofit/>
          </a:bodyPr>
          <a:lstStyle/>
          <a:p>
            <a:r>
              <a:rPr lang="en-US" sz="3200" b="1" dirty="0"/>
              <a:t>STAR Guide – 2. Make the index (NOT REQUIRED FOR HW)</a:t>
            </a:r>
          </a:p>
        </p:txBody>
      </p:sp>
      <p:pic>
        <p:nvPicPr>
          <p:cNvPr id="5" name="Picture 4" descr="Text, letter&#10;&#10;Description automatically generated">
            <a:extLst>
              <a:ext uri="{FF2B5EF4-FFF2-40B4-BE49-F238E27FC236}">
                <a16:creationId xmlns:a16="http://schemas.microsoft.com/office/drawing/2014/main" id="{8204381A-180A-504E-B080-8C0AE10D20E0}"/>
              </a:ext>
            </a:extLst>
          </p:cNvPr>
          <p:cNvPicPr>
            <a:picLocks noChangeAspect="1"/>
          </p:cNvPicPr>
          <p:nvPr/>
        </p:nvPicPr>
        <p:blipFill rotWithShape="1">
          <a:blip r:embed="rId2"/>
          <a:srcRect r="3136"/>
          <a:stretch/>
        </p:blipFill>
        <p:spPr>
          <a:xfrm>
            <a:off x="0" y="1951085"/>
            <a:ext cx="11809658" cy="2398096"/>
          </a:xfrm>
          <a:prstGeom prst="rect">
            <a:avLst/>
          </a:prstGeom>
        </p:spPr>
      </p:pic>
      <p:sp>
        <p:nvSpPr>
          <p:cNvPr id="6" name="TextBox 5">
            <a:extLst>
              <a:ext uri="{FF2B5EF4-FFF2-40B4-BE49-F238E27FC236}">
                <a16:creationId xmlns:a16="http://schemas.microsoft.com/office/drawing/2014/main" id="{30567105-365D-3648-977E-E009BCD7D7E4}"/>
              </a:ext>
            </a:extLst>
          </p:cNvPr>
          <p:cNvSpPr txBox="1"/>
          <p:nvPr/>
        </p:nvSpPr>
        <p:spPr>
          <a:xfrm>
            <a:off x="838200" y="4609578"/>
            <a:ext cx="9432098" cy="2215991"/>
          </a:xfrm>
          <a:prstGeom prst="rect">
            <a:avLst/>
          </a:prstGeom>
          <a:noFill/>
        </p:spPr>
        <p:txBody>
          <a:bodyPr wrap="square" rtlCol="0">
            <a:spAutoFit/>
          </a:bodyPr>
          <a:lstStyle/>
          <a:p>
            <a:pPr marL="285750" indent="-285750">
              <a:buFont typeface="Arial" panose="020B0604020202020204" pitchFamily="34" charset="0"/>
              <a:buChar char="•"/>
            </a:pPr>
            <a:r>
              <a:rPr lang="en-US" sz="2400" dirty="0"/>
              <a:t>We have already done this for you and have saved the output to </a:t>
            </a:r>
            <a:r>
              <a:rPr lang="en-US" sz="2400" dirty="0">
                <a:latin typeface="Andale Mono" panose="020B0509000000000004" pitchFamily="49" charset="0"/>
              </a:rPr>
              <a:t>/CHILDRENS/groups/</a:t>
            </a:r>
            <a:r>
              <a:rPr lang="en-US" sz="2400" dirty="0" err="1">
                <a:latin typeface="Andale Mono" panose="020B0509000000000004" pitchFamily="49" charset="0"/>
              </a:rPr>
              <a:t>ligrp</a:t>
            </a:r>
            <a:r>
              <a:rPr lang="en-US" sz="2400" dirty="0">
                <a:latin typeface="Andale Mono" panose="020B0509000000000004" pitchFamily="49" charset="0"/>
              </a:rPr>
              <a:t>/GENO8232/HW/HW1/reference</a:t>
            </a:r>
          </a:p>
          <a:p>
            <a:pPr marL="285750" indent="-285750">
              <a:buFont typeface="Arial" panose="020B0604020202020204" pitchFamily="34" charset="0"/>
              <a:buChar char="•"/>
            </a:pPr>
            <a:r>
              <a:rPr lang="en-US" sz="2400" dirty="0">
                <a:cs typeface="Times New Roman" panose="02020603050405020304" pitchFamily="18" charset="0"/>
              </a:rPr>
              <a:t>If you want to try it yourself (in your home folder), the raw human genome sequence files are in </a:t>
            </a:r>
            <a:r>
              <a:rPr lang="en-US" dirty="0"/>
              <a:t>/CHILDRENS/groups/</a:t>
            </a:r>
            <a:r>
              <a:rPr lang="en-US" dirty="0" err="1"/>
              <a:t>ligrp</a:t>
            </a:r>
            <a:r>
              <a:rPr lang="en-US" dirty="0"/>
              <a:t>/GENO8232/HW/HW1/reference/GRCh38.fa</a:t>
            </a:r>
          </a:p>
          <a:p>
            <a:pPr marL="285750" indent="-285750">
              <a:buFont typeface="Arial" panose="020B0604020202020204" pitchFamily="34" charset="0"/>
              <a:buChar char="•"/>
            </a:pPr>
            <a:endParaRPr lang="en-US" sz="2400" dirty="0">
              <a:cs typeface="Times New Roman" panose="02020603050405020304" pitchFamily="18" charset="0"/>
            </a:endParaRPr>
          </a:p>
        </p:txBody>
      </p:sp>
    </p:spTree>
    <p:extLst>
      <p:ext uri="{BB962C8B-B14F-4D97-AF65-F5344CB8AC3E}">
        <p14:creationId xmlns:p14="http://schemas.microsoft.com/office/powerpoint/2010/main" val="39873861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63CDD9-1FAC-F44B-AAF5-C97ED591FD38}"/>
              </a:ext>
            </a:extLst>
          </p:cNvPr>
          <p:cNvSpPr>
            <a:spLocks noGrp="1"/>
          </p:cNvSpPr>
          <p:nvPr>
            <p:ph type="title"/>
          </p:nvPr>
        </p:nvSpPr>
        <p:spPr/>
        <p:txBody>
          <a:bodyPr/>
          <a:lstStyle/>
          <a:p>
            <a:r>
              <a:rPr lang="en-US" b="1" dirty="0"/>
              <a:t>STAR Guide – 3. Perform alignment</a:t>
            </a:r>
          </a:p>
        </p:txBody>
      </p:sp>
      <p:pic>
        <p:nvPicPr>
          <p:cNvPr id="5" name="Picture 4" descr="Text, letter&#10;&#10;Description automatically generated">
            <a:extLst>
              <a:ext uri="{FF2B5EF4-FFF2-40B4-BE49-F238E27FC236}">
                <a16:creationId xmlns:a16="http://schemas.microsoft.com/office/drawing/2014/main" id="{85339DC5-D597-B243-B238-65AA0700749D}"/>
              </a:ext>
            </a:extLst>
          </p:cNvPr>
          <p:cNvPicPr>
            <a:picLocks noChangeAspect="1"/>
          </p:cNvPicPr>
          <p:nvPr/>
        </p:nvPicPr>
        <p:blipFill>
          <a:blip r:embed="rId2"/>
          <a:stretch>
            <a:fillRect/>
          </a:stretch>
        </p:blipFill>
        <p:spPr>
          <a:xfrm>
            <a:off x="310156" y="2839104"/>
            <a:ext cx="10820400" cy="1765300"/>
          </a:xfrm>
          <a:prstGeom prst="rect">
            <a:avLst/>
          </a:prstGeom>
        </p:spPr>
      </p:pic>
      <p:sp>
        <p:nvSpPr>
          <p:cNvPr id="6" name="TextBox 5">
            <a:extLst>
              <a:ext uri="{FF2B5EF4-FFF2-40B4-BE49-F238E27FC236}">
                <a16:creationId xmlns:a16="http://schemas.microsoft.com/office/drawing/2014/main" id="{418BEF08-5FC0-3640-99C0-9863E12BFA5A}"/>
              </a:ext>
            </a:extLst>
          </p:cNvPr>
          <p:cNvSpPr txBox="1"/>
          <p:nvPr/>
        </p:nvSpPr>
        <p:spPr>
          <a:xfrm>
            <a:off x="838200" y="1884265"/>
            <a:ext cx="10698271" cy="369332"/>
          </a:xfrm>
          <a:prstGeom prst="rect">
            <a:avLst/>
          </a:prstGeom>
          <a:noFill/>
        </p:spPr>
        <p:txBody>
          <a:bodyPr wrap="square" rtlCol="0">
            <a:spAutoFit/>
          </a:bodyPr>
          <a:lstStyle/>
          <a:p>
            <a:r>
              <a:rPr lang="en-US" dirty="0">
                <a:latin typeface="Andale Mono" panose="020B0509000000000004" pitchFamily="49" charset="0"/>
              </a:rPr>
              <a:t>STAR –-</a:t>
            </a:r>
            <a:r>
              <a:rPr lang="en-US" dirty="0" err="1">
                <a:latin typeface="Andale Mono" panose="020B0509000000000004" pitchFamily="49" charset="0"/>
              </a:rPr>
              <a:t>genomeDir</a:t>
            </a:r>
            <a:r>
              <a:rPr lang="en-US" dirty="0">
                <a:latin typeface="Andale Mono" panose="020B0509000000000004" pitchFamily="49" charset="0"/>
              </a:rPr>
              <a:t> &lt;INDEX PATH&gt; --</a:t>
            </a:r>
            <a:r>
              <a:rPr lang="en-US" dirty="0" err="1">
                <a:latin typeface="Andale Mono" panose="020B0509000000000004" pitchFamily="49" charset="0"/>
              </a:rPr>
              <a:t>readFilesIn</a:t>
            </a:r>
            <a:r>
              <a:rPr lang="en-US" dirty="0">
                <a:latin typeface="Andale Mono" panose="020B0509000000000004" pitchFamily="49" charset="0"/>
              </a:rPr>
              <a:t> &lt;FASTQ FILES&gt; --</a:t>
            </a:r>
            <a:r>
              <a:rPr lang="en-US" dirty="0" err="1">
                <a:latin typeface="Andale Mono" panose="020B0509000000000004" pitchFamily="49" charset="0"/>
              </a:rPr>
              <a:t>runThreadN</a:t>
            </a:r>
            <a:r>
              <a:rPr lang="en-US" dirty="0">
                <a:latin typeface="Andale Mono" panose="020B0509000000000004" pitchFamily="49" charset="0"/>
              </a:rPr>
              <a:t> 8 </a:t>
            </a:r>
          </a:p>
        </p:txBody>
      </p:sp>
      <p:sp>
        <p:nvSpPr>
          <p:cNvPr id="7" name="TextBox 6">
            <a:extLst>
              <a:ext uri="{FF2B5EF4-FFF2-40B4-BE49-F238E27FC236}">
                <a16:creationId xmlns:a16="http://schemas.microsoft.com/office/drawing/2014/main" id="{DD4D6485-4CAF-1F40-88F5-2C7483E88225}"/>
              </a:ext>
            </a:extLst>
          </p:cNvPr>
          <p:cNvSpPr txBox="1"/>
          <p:nvPr/>
        </p:nvSpPr>
        <p:spPr>
          <a:xfrm>
            <a:off x="838200" y="4955054"/>
            <a:ext cx="7082118" cy="523220"/>
          </a:xfrm>
          <a:prstGeom prst="rect">
            <a:avLst/>
          </a:prstGeom>
          <a:noFill/>
        </p:spPr>
        <p:txBody>
          <a:bodyPr wrap="square" rtlCol="0">
            <a:spAutoFit/>
          </a:bodyPr>
          <a:lstStyle/>
          <a:p>
            <a:r>
              <a:rPr lang="en-US" sz="2800" dirty="0"/>
              <a:t>Run time is around 15 minutes. </a:t>
            </a:r>
          </a:p>
        </p:txBody>
      </p:sp>
    </p:spTree>
    <p:extLst>
      <p:ext uri="{BB962C8B-B14F-4D97-AF65-F5344CB8AC3E}">
        <p14:creationId xmlns:p14="http://schemas.microsoft.com/office/powerpoint/2010/main" val="30357306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63CDD9-1FAC-F44B-AAF5-C97ED591FD38}"/>
              </a:ext>
            </a:extLst>
          </p:cNvPr>
          <p:cNvSpPr>
            <a:spLocks noGrp="1"/>
          </p:cNvSpPr>
          <p:nvPr>
            <p:ph type="title"/>
          </p:nvPr>
        </p:nvSpPr>
        <p:spPr/>
        <p:txBody>
          <a:bodyPr/>
          <a:lstStyle/>
          <a:p>
            <a:r>
              <a:rPr lang="en-US" b="1" dirty="0"/>
              <a:t>STAR Guide – 4. View the results </a:t>
            </a:r>
          </a:p>
        </p:txBody>
      </p:sp>
      <p:sp>
        <p:nvSpPr>
          <p:cNvPr id="3" name="Content Placeholder 2">
            <a:extLst>
              <a:ext uri="{FF2B5EF4-FFF2-40B4-BE49-F238E27FC236}">
                <a16:creationId xmlns:a16="http://schemas.microsoft.com/office/drawing/2014/main" id="{56D441D7-AEFF-0042-8E50-4C93EEDBE704}"/>
              </a:ext>
            </a:extLst>
          </p:cNvPr>
          <p:cNvSpPr>
            <a:spLocks noGrp="1"/>
          </p:cNvSpPr>
          <p:nvPr>
            <p:ph idx="1"/>
          </p:nvPr>
        </p:nvSpPr>
        <p:spPr/>
        <p:txBody>
          <a:bodyPr/>
          <a:lstStyle/>
          <a:p>
            <a:r>
              <a:rPr lang="en-US" dirty="0">
                <a:cs typeface="Times New Roman" panose="02020603050405020304" pitchFamily="18" charset="0"/>
              </a:rPr>
              <a:t>STAR will create some output files that will be useful for answering problem 1 on the homework. What is the fastest way to view the contents of a file? </a:t>
            </a:r>
          </a:p>
        </p:txBody>
      </p:sp>
    </p:spTree>
    <p:extLst>
      <p:ext uri="{BB962C8B-B14F-4D97-AF65-F5344CB8AC3E}">
        <p14:creationId xmlns:p14="http://schemas.microsoft.com/office/powerpoint/2010/main" val="37255061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63CDD9-1FAC-F44B-AAF5-C97ED591FD38}"/>
              </a:ext>
            </a:extLst>
          </p:cNvPr>
          <p:cNvSpPr>
            <a:spLocks noGrp="1"/>
          </p:cNvSpPr>
          <p:nvPr>
            <p:ph type="title"/>
          </p:nvPr>
        </p:nvSpPr>
        <p:spPr/>
        <p:txBody>
          <a:bodyPr/>
          <a:lstStyle/>
          <a:p>
            <a:r>
              <a:rPr lang="en-US" b="1" dirty="0"/>
              <a:t>STAR Guide – 4. View the results </a:t>
            </a:r>
          </a:p>
        </p:txBody>
      </p:sp>
      <p:sp>
        <p:nvSpPr>
          <p:cNvPr id="3" name="Content Placeholder 2">
            <a:extLst>
              <a:ext uri="{FF2B5EF4-FFF2-40B4-BE49-F238E27FC236}">
                <a16:creationId xmlns:a16="http://schemas.microsoft.com/office/drawing/2014/main" id="{56D441D7-AEFF-0042-8E50-4C93EEDBE704}"/>
              </a:ext>
            </a:extLst>
          </p:cNvPr>
          <p:cNvSpPr>
            <a:spLocks noGrp="1"/>
          </p:cNvSpPr>
          <p:nvPr>
            <p:ph idx="1"/>
          </p:nvPr>
        </p:nvSpPr>
        <p:spPr/>
        <p:txBody>
          <a:bodyPr/>
          <a:lstStyle/>
          <a:p>
            <a:r>
              <a:rPr lang="en-US" dirty="0">
                <a:cs typeface="Times New Roman" panose="02020603050405020304" pitchFamily="18" charset="0"/>
              </a:rPr>
              <a:t>STAR will create some output files that will be useful for answering problem 1 on the homework. What is the fastest way to view the contents of a file? </a:t>
            </a:r>
          </a:p>
          <a:p>
            <a:r>
              <a:rPr lang="en-US" dirty="0">
                <a:latin typeface="Andale Mono" panose="020B0509000000000004" pitchFamily="49" charset="0"/>
                <a:cs typeface="Times New Roman" panose="02020603050405020304" pitchFamily="18" charset="0"/>
              </a:rPr>
              <a:t>cat &lt;filename&gt;</a:t>
            </a:r>
          </a:p>
          <a:p>
            <a:r>
              <a:rPr lang="en-US" dirty="0">
                <a:latin typeface="Andale Mono" panose="020B0509000000000004" pitchFamily="49" charset="0"/>
                <a:cs typeface="Times New Roman" panose="02020603050405020304" pitchFamily="18" charset="0"/>
              </a:rPr>
              <a:t>Or Less &lt;filename&gt; </a:t>
            </a:r>
          </a:p>
        </p:txBody>
      </p:sp>
    </p:spTree>
    <p:extLst>
      <p:ext uri="{BB962C8B-B14F-4D97-AF65-F5344CB8AC3E}">
        <p14:creationId xmlns:p14="http://schemas.microsoft.com/office/powerpoint/2010/main" val="6218923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63CDD9-1FAC-F44B-AAF5-C97ED591FD38}"/>
              </a:ext>
            </a:extLst>
          </p:cNvPr>
          <p:cNvSpPr>
            <a:spLocks noGrp="1"/>
          </p:cNvSpPr>
          <p:nvPr>
            <p:ph type="title"/>
          </p:nvPr>
        </p:nvSpPr>
        <p:spPr/>
        <p:txBody>
          <a:bodyPr/>
          <a:lstStyle/>
          <a:p>
            <a:r>
              <a:rPr lang="en-US" b="1" dirty="0"/>
              <a:t>STAR Guide – 4. View the results </a:t>
            </a:r>
          </a:p>
        </p:txBody>
      </p:sp>
      <p:sp>
        <p:nvSpPr>
          <p:cNvPr id="3" name="Content Placeholder 2">
            <a:extLst>
              <a:ext uri="{FF2B5EF4-FFF2-40B4-BE49-F238E27FC236}">
                <a16:creationId xmlns:a16="http://schemas.microsoft.com/office/drawing/2014/main" id="{56D441D7-AEFF-0042-8E50-4C93EEDBE704}"/>
              </a:ext>
            </a:extLst>
          </p:cNvPr>
          <p:cNvSpPr>
            <a:spLocks noGrp="1"/>
          </p:cNvSpPr>
          <p:nvPr>
            <p:ph idx="1"/>
          </p:nvPr>
        </p:nvSpPr>
        <p:spPr/>
        <p:txBody>
          <a:bodyPr/>
          <a:lstStyle/>
          <a:p>
            <a:r>
              <a:rPr lang="en-US" dirty="0">
                <a:cs typeface="Times New Roman" panose="02020603050405020304" pitchFamily="18" charset="0"/>
              </a:rPr>
              <a:t>STAR will create some output files that will be useful for answering homework. What is the fastest way to view the contents of a file? </a:t>
            </a:r>
          </a:p>
          <a:p>
            <a:r>
              <a:rPr lang="en-US" dirty="0">
                <a:latin typeface="Andale Mono" panose="020B0509000000000004" pitchFamily="49" charset="0"/>
                <a:cs typeface="Times New Roman" panose="02020603050405020304" pitchFamily="18" charset="0"/>
              </a:rPr>
              <a:t>cat &lt;filename&gt; </a:t>
            </a:r>
          </a:p>
        </p:txBody>
      </p:sp>
    </p:spTree>
    <p:extLst>
      <p:ext uri="{BB962C8B-B14F-4D97-AF65-F5344CB8AC3E}">
        <p14:creationId xmlns:p14="http://schemas.microsoft.com/office/powerpoint/2010/main" val="40122583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E9CC56-4266-3346-80B7-DFFBF0992A88}"/>
              </a:ext>
            </a:extLst>
          </p:cNvPr>
          <p:cNvSpPr>
            <a:spLocks noGrp="1"/>
          </p:cNvSpPr>
          <p:nvPr>
            <p:ph type="title"/>
          </p:nvPr>
        </p:nvSpPr>
        <p:spPr/>
        <p:txBody>
          <a:bodyPr/>
          <a:lstStyle/>
          <a:p>
            <a:r>
              <a:rPr lang="en-US" b="1" dirty="0"/>
              <a:t>Common mistakes on homework</a:t>
            </a:r>
          </a:p>
        </p:txBody>
      </p:sp>
      <p:sp>
        <p:nvSpPr>
          <p:cNvPr id="3" name="Content Placeholder 2">
            <a:extLst>
              <a:ext uri="{FF2B5EF4-FFF2-40B4-BE49-F238E27FC236}">
                <a16:creationId xmlns:a16="http://schemas.microsoft.com/office/drawing/2014/main" id="{B8D769C3-AFC4-484D-90C5-BBBF8DB68B64}"/>
              </a:ext>
            </a:extLst>
          </p:cNvPr>
          <p:cNvSpPr>
            <a:spLocks noGrp="1"/>
          </p:cNvSpPr>
          <p:nvPr>
            <p:ph idx="1"/>
          </p:nvPr>
        </p:nvSpPr>
        <p:spPr/>
        <p:txBody>
          <a:bodyPr/>
          <a:lstStyle/>
          <a:p>
            <a:r>
              <a:rPr lang="en-US" dirty="0"/>
              <a:t>Not specifying adequate time for the job (default is 5 minutes, you will want to specify at least 30 minutes, probably more).</a:t>
            </a:r>
          </a:p>
          <a:p>
            <a:r>
              <a:rPr lang="en-US" dirty="0"/>
              <a:t>Choosing </a:t>
            </a:r>
            <a:r>
              <a:rPr lang="en-US" dirty="0" err="1">
                <a:latin typeface="Andale Mono" panose="020B0509000000000004" pitchFamily="49" charset="0"/>
              </a:rPr>
              <a:t>runThreadN</a:t>
            </a:r>
            <a:r>
              <a:rPr lang="en-US" dirty="0">
                <a:latin typeface="Andale Mono" panose="020B0509000000000004" pitchFamily="49" charset="0"/>
              </a:rPr>
              <a:t> </a:t>
            </a:r>
            <a:r>
              <a:rPr lang="en-US" dirty="0"/>
              <a:t>to be larger than --</a:t>
            </a:r>
            <a:r>
              <a:rPr lang="en-US" dirty="0" err="1">
                <a:latin typeface="Andale Mono" panose="020B0509000000000004" pitchFamily="49" charset="0"/>
              </a:rPr>
              <a:t>cpus</a:t>
            </a:r>
            <a:r>
              <a:rPr lang="en-US" dirty="0">
                <a:latin typeface="Andale Mono" panose="020B0509000000000004" pitchFamily="49" charset="0"/>
              </a:rPr>
              <a:t>-per-task </a:t>
            </a:r>
            <a:r>
              <a:rPr lang="en-US" dirty="0"/>
              <a:t>(I normally choose threads to be half of the number of </a:t>
            </a:r>
            <a:r>
              <a:rPr lang="en-US" dirty="0" err="1"/>
              <a:t>cpus</a:t>
            </a:r>
            <a:r>
              <a:rPr lang="en-US" dirty="0"/>
              <a:t> I’ve requested). </a:t>
            </a:r>
          </a:p>
          <a:p>
            <a:r>
              <a:rPr lang="en-US" dirty="0"/>
              <a:t>Saving the output to /CHILDRENS/groups/</a:t>
            </a:r>
            <a:r>
              <a:rPr lang="en-US" dirty="0" err="1"/>
              <a:t>ligrp</a:t>
            </a:r>
            <a:r>
              <a:rPr lang="en-US" dirty="0"/>
              <a:t>/GENO8232 (Not writable to students). </a:t>
            </a:r>
          </a:p>
        </p:txBody>
      </p:sp>
    </p:spTree>
    <p:extLst>
      <p:ext uri="{BB962C8B-B14F-4D97-AF65-F5344CB8AC3E}">
        <p14:creationId xmlns:p14="http://schemas.microsoft.com/office/powerpoint/2010/main" val="34866642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5A7D1C-9C10-024E-8C31-1EF441162087}"/>
              </a:ext>
            </a:extLst>
          </p:cNvPr>
          <p:cNvSpPr>
            <a:spLocks noGrp="1"/>
          </p:cNvSpPr>
          <p:nvPr>
            <p:ph type="title"/>
          </p:nvPr>
        </p:nvSpPr>
        <p:spPr/>
        <p:txBody>
          <a:bodyPr/>
          <a:lstStyle/>
          <a:p>
            <a:r>
              <a:rPr lang="en-US" b="1" dirty="0" err="1"/>
              <a:t>RSeQC</a:t>
            </a:r>
            <a:r>
              <a:rPr lang="en-US" b="1" dirty="0"/>
              <a:t> </a:t>
            </a:r>
          </a:p>
        </p:txBody>
      </p:sp>
      <p:sp>
        <p:nvSpPr>
          <p:cNvPr id="3" name="Content Placeholder 2">
            <a:extLst>
              <a:ext uri="{FF2B5EF4-FFF2-40B4-BE49-F238E27FC236}">
                <a16:creationId xmlns:a16="http://schemas.microsoft.com/office/drawing/2014/main" id="{3C2803AA-61E2-0A4F-999A-84C4C6072EE5}"/>
              </a:ext>
            </a:extLst>
          </p:cNvPr>
          <p:cNvSpPr>
            <a:spLocks noGrp="1"/>
          </p:cNvSpPr>
          <p:nvPr>
            <p:ph idx="1"/>
          </p:nvPr>
        </p:nvSpPr>
        <p:spPr/>
        <p:txBody>
          <a:bodyPr/>
          <a:lstStyle/>
          <a:p>
            <a:r>
              <a:rPr lang="en-US" dirty="0"/>
              <a:t>mRNA is an unstable molecule. It is important to check if your sample has been degraded before performing further analysis. </a:t>
            </a:r>
          </a:p>
          <a:p>
            <a:r>
              <a:rPr lang="en-US" dirty="0" err="1">
                <a:latin typeface="Andale Mono" panose="020B0509000000000004" pitchFamily="49" charset="0"/>
              </a:rPr>
              <a:t>RSeQC</a:t>
            </a:r>
            <a:r>
              <a:rPr lang="en-US" dirty="0">
                <a:latin typeface="Andale Mono" panose="020B0509000000000004" pitchFamily="49" charset="0"/>
              </a:rPr>
              <a:t> </a:t>
            </a:r>
            <a:r>
              <a:rPr lang="en-US" dirty="0"/>
              <a:t>is a Python package (collection of scripts) that provides some measures of sample/transcript quality:</a:t>
            </a:r>
          </a:p>
          <a:p>
            <a:pPr lvl="1"/>
            <a:r>
              <a:rPr lang="en-US" dirty="0" err="1">
                <a:latin typeface="Andale Mono" panose="020B0509000000000004" pitchFamily="49" charset="0"/>
              </a:rPr>
              <a:t>tin.py</a:t>
            </a:r>
            <a:r>
              <a:rPr lang="en-US" dirty="0">
                <a:latin typeface="Andale Mono" panose="020B0509000000000004" pitchFamily="49" charset="0"/>
              </a:rPr>
              <a:t> </a:t>
            </a:r>
            <a:r>
              <a:rPr lang="en-US" dirty="0"/>
              <a:t>computes the Transcript Integrity Number (TIN), which is a measure of quality for each transcript. </a:t>
            </a:r>
            <a:r>
              <a:rPr lang="en-US" dirty="0" err="1"/>
              <a:t>MedTIN</a:t>
            </a:r>
            <a:r>
              <a:rPr lang="en-US" dirty="0"/>
              <a:t> takes the median transcripts across samples. </a:t>
            </a:r>
          </a:p>
          <a:p>
            <a:pPr lvl="1"/>
            <a:r>
              <a:rPr lang="en-US" dirty="0" err="1">
                <a:latin typeface="Andale Mono" panose="020B0509000000000004" pitchFamily="49" charset="0"/>
              </a:rPr>
              <a:t>geneBody_coverage.py</a:t>
            </a:r>
            <a:r>
              <a:rPr lang="en-US" dirty="0">
                <a:latin typeface="Andale Mono" panose="020B0509000000000004" pitchFamily="49" charset="0"/>
              </a:rPr>
              <a:t> </a:t>
            </a:r>
            <a:r>
              <a:rPr lang="en-US" dirty="0"/>
              <a:t>makes a gene body coverage plot. </a:t>
            </a:r>
            <a:endParaRPr lang="en-US" dirty="0">
              <a:latin typeface="Andale Mono" panose="020B0509000000000004" pitchFamily="49" charset="0"/>
            </a:endParaRPr>
          </a:p>
          <a:p>
            <a:pPr lvl="1"/>
            <a:endParaRPr lang="en-US" dirty="0">
              <a:latin typeface="Andale Mono" panose="020B0509000000000004" pitchFamily="49" charset="0"/>
            </a:endParaRPr>
          </a:p>
          <a:p>
            <a:pPr lvl="1"/>
            <a:endParaRPr lang="en-US" dirty="0"/>
          </a:p>
        </p:txBody>
      </p:sp>
    </p:spTree>
    <p:extLst>
      <p:ext uri="{BB962C8B-B14F-4D97-AF65-F5344CB8AC3E}">
        <p14:creationId xmlns:p14="http://schemas.microsoft.com/office/powerpoint/2010/main" val="5268668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63C1B3-18AA-9943-AEB8-2BA50A1A26EF}"/>
              </a:ext>
            </a:extLst>
          </p:cNvPr>
          <p:cNvSpPr>
            <a:spLocks noGrp="1"/>
          </p:cNvSpPr>
          <p:nvPr>
            <p:ph type="title"/>
          </p:nvPr>
        </p:nvSpPr>
        <p:spPr/>
        <p:txBody>
          <a:bodyPr/>
          <a:lstStyle/>
          <a:p>
            <a:r>
              <a:rPr lang="en-US" dirty="0"/>
              <a:t>Now technically possible with the nanopore</a:t>
            </a:r>
          </a:p>
        </p:txBody>
      </p:sp>
      <p:pic>
        <p:nvPicPr>
          <p:cNvPr id="5" name="Picture 4" descr="A close up of a map&#10;&#10;Description automatically generated">
            <a:extLst>
              <a:ext uri="{FF2B5EF4-FFF2-40B4-BE49-F238E27FC236}">
                <a16:creationId xmlns:a16="http://schemas.microsoft.com/office/drawing/2014/main" id="{9BC14326-CA3B-4549-9381-00200FC4CFA0}"/>
              </a:ext>
            </a:extLst>
          </p:cNvPr>
          <p:cNvPicPr>
            <a:picLocks noChangeAspect="1"/>
          </p:cNvPicPr>
          <p:nvPr/>
        </p:nvPicPr>
        <p:blipFill>
          <a:blip r:embed="rId2"/>
          <a:stretch>
            <a:fillRect/>
          </a:stretch>
        </p:blipFill>
        <p:spPr>
          <a:xfrm>
            <a:off x="1946384" y="1353902"/>
            <a:ext cx="8299232" cy="5206935"/>
          </a:xfrm>
          <a:prstGeom prst="rect">
            <a:avLst/>
          </a:prstGeom>
        </p:spPr>
      </p:pic>
      <p:sp>
        <p:nvSpPr>
          <p:cNvPr id="6" name="TextBox 5">
            <a:extLst>
              <a:ext uri="{FF2B5EF4-FFF2-40B4-BE49-F238E27FC236}">
                <a16:creationId xmlns:a16="http://schemas.microsoft.com/office/drawing/2014/main" id="{75C7B7CB-82A7-5249-9F6A-CF0E40A3CD07}"/>
              </a:ext>
            </a:extLst>
          </p:cNvPr>
          <p:cNvSpPr txBox="1"/>
          <p:nvPr/>
        </p:nvSpPr>
        <p:spPr>
          <a:xfrm>
            <a:off x="76128" y="6475812"/>
            <a:ext cx="3740511" cy="369332"/>
          </a:xfrm>
          <a:prstGeom prst="rect">
            <a:avLst/>
          </a:prstGeom>
          <a:noFill/>
        </p:spPr>
        <p:txBody>
          <a:bodyPr wrap="none" rtlCol="0">
            <a:spAutoFit/>
          </a:bodyPr>
          <a:lstStyle/>
          <a:p>
            <a:r>
              <a:rPr lang="en-US" dirty="0"/>
              <a:t>Workman et al. Nature Methods 2019</a:t>
            </a:r>
          </a:p>
        </p:txBody>
      </p:sp>
      <p:sp>
        <p:nvSpPr>
          <p:cNvPr id="3" name="Slide Number Placeholder 2">
            <a:extLst>
              <a:ext uri="{FF2B5EF4-FFF2-40B4-BE49-F238E27FC236}">
                <a16:creationId xmlns:a16="http://schemas.microsoft.com/office/drawing/2014/main" id="{2BA5BF98-32DD-2041-B850-93AFCDB58CEB}"/>
              </a:ext>
            </a:extLst>
          </p:cNvPr>
          <p:cNvSpPr>
            <a:spLocks noGrp="1"/>
          </p:cNvSpPr>
          <p:nvPr>
            <p:ph type="sldNum" sz="quarter" idx="12"/>
          </p:nvPr>
        </p:nvSpPr>
        <p:spPr/>
        <p:txBody>
          <a:bodyPr/>
          <a:lstStyle/>
          <a:p>
            <a:fld id="{0E9AF5E3-916E-8140-84EF-268EAD870652}" type="slidenum">
              <a:rPr lang="en-US" smtClean="0"/>
              <a:t>3</a:t>
            </a:fld>
            <a:endParaRPr lang="en-US"/>
          </a:p>
        </p:txBody>
      </p:sp>
    </p:spTree>
    <p:extLst>
      <p:ext uri="{BB962C8B-B14F-4D97-AF65-F5344CB8AC3E}">
        <p14:creationId xmlns:p14="http://schemas.microsoft.com/office/powerpoint/2010/main" val="393832317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5A7D1C-9C10-024E-8C31-1EF441162087}"/>
              </a:ext>
            </a:extLst>
          </p:cNvPr>
          <p:cNvSpPr>
            <a:spLocks noGrp="1"/>
          </p:cNvSpPr>
          <p:nvPr>
            <p:ph type="title"/>
          </p:nvPr>
        </p:nvSpPr>
        <p:spPr/>
        <p:txBody>
          <a:bodyPr/>
          <a:lstStyle/>
          <a:p>
            <a:r>
              <a:rPr lang="en-US" b="1" dirty="0"/>
              <a:t>Gene Body Coverage</a:t>
            </a:r>
          </a:p>
        </p:txBody>
      </p:sp>
      <p:sp>
        <p:nvSpPr>
          <p:cNvPr id="3" name="Content Placeholder 2">
            <a:extLst>
              <a:ext uri="{FF2B5EF4-FFF2-40B4-BE49-F238E27FC236}">
                <a16:creationId xmlns:a16="http://schemas.microsoft.com/office/drawing/2014/main" id="{3C2803AA-61E2-0A4F-999A-84C4C6072EE5}"/>
              </a:ext>
            </a:extLst>
          </p:cNvPr>
          <p:cNvSpPr>
            <a:spLocks noGrp="1"/>
          </p:cNvSpPr>
          <p:nvPr>
            <p:ph idx="1"/>
          </p:nvPr>
        </p:nvSpPr>
        <p:spPr/>
        <p:txBody>
          <a:bodyPr/>
          <a:lstStyle/>
          <a:p>
            <a:pPr lvl="1"/>
            <a:endParaRPr lang="en-US" dirty="0">
              <a:latin typeface="Andale Mono" panose="020B0509000000000004" pitchFamily="49" charset="0"/>
            </a:endParaRPr>
          </a:p>
          <a:p>
            <a:pPr lvl="1"/>
            <a:endParaRPr lang="en-US" dirty="0"/>
          </a:p>
        </p:txBody>
      </p:sp>
      <p:pic>
        <p:nvPicPr>
          <p:cNvPr id="5" name="Picture 4" descr="Diagram, histogram&#10;&#10;Description automatically generated">
            <a:extLst>
              <a:ext uri="{FF2B5EF4-FFF2-40B4-BE49-F238E27FC236}">
                <a16:creationId xmlns:a16="http://schemas.microsoft.com/office/drawing/2014/main" id="{E08DFD91-A7CC-B94F-808D-4C036B192DA1}"/>
              </a:ext>
            </a:extLst>
          </p:cNvPr>
          <p:cNvPicPr>
            <a:picLocks noChangeAspect="1"/>
          </p:cNvPicPr>
          <p:nvPr/>
        </p:nvPicPr>
        <p:blipFill>
          <a:blip r:embed="rId2"/>
          <a:stretch>
            <a:fillRect/>
          </a:stretch>
        </p:blipFill>
        <p:spPr>
          <a:xfrm>
            <a:off x="4472944" y="1464902"/>
            <a:ext cx="5901628" cy="5393098"/>
          </a:xfrm>
          <a:prstGeom prst="rect">
            <a:avLst/>
          </a:prstGeom>
        </p:spPr>
      </p:pic>
      <p:sp>
        <p:nvSpPr>
          <p:cNvPr id="6" name="TextBox 5">
            <a:extLst>
              <a:ext uri="{FF2B5EF4-FFF2-40B4-BE49-F238E27FC236}">
                <a16:creationId xmlns:a16="http://schemas.microsoft.com/office/drawing/2014/main" id="{B7BEA736-98BC-5B4E-B7C9-81143CE4CD55}"/>
              </a:ext>
            </a:extLst>
          </p:cNvPr>
          <p:cNvSpPr txBox="1"/>
          <p:nvPr/>
        </p:nvSpPr>
        <p:spPr>
          <a:xfrm>
            <a:off x="724283" y="2185412"/>
            <a:ext cx="3231715" cy="1815882"/>
          </a:xfrm>
          <a:prstGeom prst="rect">
            <a:avLst/>
          </a:prstGeom>
          <a:noFill/>
        </p:spPr>
        <p:txBody>
          <a:bodyPr wrap="square" rtlCol="0">
            <a:spAutoFit/>
          </a:bodyPr>
          <a:lstStyle/>
          <a:p>
            <a:r>
              <a:rPr lang="en-US" sz="2800" dirty="0"/>
              <a:t>According to this plot, which samples may have been degraded and why? </a:t>
            </a:r>
          </a:p>
        </p:txBody>
      </p:sp>
    </p:spTree>
    <p:extLst>
      <p:ext uri="{BB962C8B-B14F-4D97-AF65-F5344CB8AC3E}">
        <p14:creationId xmlns:p14="http://schemas.microsoft.com/office/powerpoint/2010/main" val="73508540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4A4303-E311-BC4B-9E96-27C562173CF8}"/>
              </a:ext>
            </a:extLst>
          </p:cNvPr>
          <p:cNvSpPr>
            <a:spLocks noGrp="1"/>
          </p:cNvSpPr>
          <p:nvPr>
            <p:ph type="title"/>
          </p:nvPr>
        </p:nvSpPr>
        <p:spPr/>
        <p:txBody>
          <a:bodyPr/>
          <a:lstStyle/>
          <a:p>
            <a:r>
              <a:rPr lang="en-US" b="1" dirty="0"/>
              <a:t>How to install </a:t>
            </a:r>
            <a:r>
              <a:rPr lang="en-US" b="1" dirty="0" err="1"/>
              <a:t>RseQC</a:t>
            </a:r>
            <a:r>
              <a:rPr lang="en-US" b="1" dirty="0"/>
              <a:t> </a:t>
            </a:r>
          </a:p>
        </p:txBody>
      </p:sp>
      <p:sp>
        <p:nvSpPr>
          <p:cNvPr id="3" name="Content Placeholder 2">
            <a:extLst>
              <a:ext uri="{FF2B5EF4-FFF2-40B4-BE49-F238E27FC236}">
                <a16:creationId xmlns:a16="http://schemas.microsoft.com/office/drawing/2014/main" id="{559E7BE0-794A-6847-8565-C01EEB04430E}"/>
              </a:ext>
            </a:extLst>
          </p:cNvPr>
          <p:cNvSpPr>
            <a:spLocks noGrp="1"/>
          </p:cNvSpPr>
          <p:nvPr>
            <p:ph idx="1"/>
          </p:nvPr>
        </p:nvSpPr>
        <p:spPr/>
        <p:txBody>
          <a:bodyPr>
            <a:normAutofit lnSpcReduction="10000"/>
          </a:bodyPr>
          <a:lstStyle/>
          <a:p>
            <a:endParaRPr lang="en-US" dirty="0"/>
          </a:p>
          <a:p>
            <a:endParaRPr lang="en-US" dirty="0"/>
          </a:p>
          <a:p>
            <a:endParaRPr lang="en-US" dirty="0"/>
          </a:p>
          <a:p>
            <a:endParaRPr lang="en-US" dirty="0"/>
          </a:p>
          <a:p>
            <a:endParaRPr lang="en-US" dirty="0"/>
          </a:p>
          <a:p>
            <a:endParaRPr lang="en-US" dirty="0"/>
          </a:p>
          <a:p>
            <a:endParaRPr lang="en-US" dirty="0"/>
          </a:p>
          <a:p>
            <a:r>
              <a:rPr lang="en-US" dirty="0"/>
              <a:t>The relevant python files are then contained in </a:t>
            </a:r>
            <a:r>
              <a:rPr lang="en-US" dirty="0">
                <a:latin typeface="Andale Mono" panose="020B0509000000000004" pitchFamily="49" charset="0"/>
              </a:rPr>
              <a:t>${HOME}/.</a:t>
            </a:r>
            <a:r>
              <a:rPr lang="en-US" dirty="0" err="1">
                <a:latin typeface="Andale Mono" panose="020B0509000000000004" pitchFamily="49" charset="0"/>
              </a:rPr>
              <a:t>conda</a:t>
            </a:r>
            <a:r>
              <a:rPr lang="en-US" dirty="0">
                <a:latin typeface="Andale Mono" panose="020B0509000000000004" pitchFamily="49" charset="0"/>
              </a:rPr>
              <a:t>/</a:t>
            </a:r>
            <a:r>
              <a:rPr lang="en-US" dirty="0" err="1">
                <a:latin typeface="Andale Mono" panose="020B0509000000000004" pitchFamily="49" charset="0"/>
              </a:rPr>
              <a:t>envs</a:t>
            </a:r>
            <a:r>
              <a:rPr lang="en-US" dirty="0">
                <a:latin typeface="Andale Mono" panose="020B0509000000000004" pitchFamily="49" charset="0"/>
              </a:rPr>
              <a:t>/</a:t>
            </a:r>
            <a:r>
              <a:rPr lang="en-US" dirty="0">
                <a:solidFill>
                  <a:srgbClr val="FF0000"/>
                </a:solidFill>
                <a:latin typeface="Andale Mono" panose="020B0509000000000004" pitchFamily="49" charset="0"/>
              </a:rPr>
              <a:t>&lt;</a:t>
            </a:r>
            <a:r>
              <a:rPr lang="en-US" dirty="0" err="1">
                <a:solidFill>
                  <a:srgbClr val="FF0000"/>
                </a:solidFill>
                <a:latin typeface="Andale Mono" panose="020B0509000000000004" pitchFamily="49" charset="0"/>
              </a:rPr>
              <a:t>env_name</a:t>
            </a:r>
            <a:r>
              <a:rPr lang="en-US" dirty="0">
                <a:solidFill>
                  <a:srgbClr val="FF0000"/>
                </a:solidFill>
                <a:latin typeface="Andale Mono" panose="020B0509000000000004" pitchFamily="49" charset="0"/>
              </a:rPr>
              <a:t>&gt;</a:t>
            </a:r>
            <a:r>
              <a:rPr lang="en-US" dirty="0">
                <a:latin typeface="Andale Mono" panose="020B0509000000000004" pitchFamily="49" charset="0"/>
              </a:rPr>
              <a:t>/bin</a:t>
            </a:r>
          </a:p>
          <a:p>
            <a:endParaRPr lang="en-US" dirty="0"/>
          </a:p>
        </p:txBody>
      </p:sp>
      <p:pic>
        <p:nvPicPr>
          <p:cNvPr id="5" name="Picture 4" descr="Graphical user interface, text&#10;&#10;Description automatically generated with medium confidence">
            <a:extLst>
              <a:ext uri="{FF2B5EF4-FFF2-40B4-BE49-F238E27FC236}">
                <a16:creationId xmlns:a16="http://schemas.microsoft.com/office/drawing/2014/main" id="{34053B57-4D67-D944-BC0E-73B1F963CAEC}"/>
              </a:ext>
            </a:extLst>
          </p:cNvPr>
          <p:cNvPicPr>
            <a:picLocks noChangeAspect="1"/>
          </p:cNvPicPr>
          <p:nvPr/>
        </p:nvPicPr>
        <p:blipFill rotWithShape="1">
          <a:blip r:embed="rId2"/>
          <a:srcRect r="19375"/>
          <a:stretch/>
        </p:blipFill>
        <p:spPr>
          <a:xfrm>
            <a:off x="416859" y="1690688"/>
            <a:ext cx="9829800" cy="2896047"/>
          </a:xfrm>
          <a:prstGeom prst="rect">
            <a:avLst/>
          </a:prstGeom>
        </p:spPr>
      </p:pic>
    </p:spTree>
    <p:extLst>
      <p:ext uri="{BB962C8B-B14F-4D97-AF65-F5344CB8AC3E}">
        <p14:creationId xmlns:p14="http://schemas.microsoft.com/office/powerpoint/2010/main" val="12760312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4A4303-E311-BC4B-9E96-27C562173CF8}"/>
              </a:ext>
            </a:extLst>
          </p:cNvPr>
          <p:cNvSpPr>
            <a:spLocks noGrp="1"/>
          </p:cNvSpPr>
          <p:nvPr>
            <p:ph type="title"/>
          </p:nvPr>
        </p:nvSpPr>
        <p:spPr/>
        <p:txBody>
          <a:bodyPr/>
          <a:lstStyle/>
          <a:p>
            <a:r>
              <a:rPr lang="en-US" b="1" dirty="0"/>
              <a:t>How to run </a:t>
            </a:r>
            <a:r>
              <a:rPr lang="en-US" b="1" dirty="0" err="1"/>
              <a:t>RseQC</a:t>
            </a:r>
            <a:r>
              <a:rPr lang="en-US" b="1" dirty="0"/>
              <a:t> </a:t>
            </a:r>
          </a:p>
        </p:txBody>
      </p:sp>
      <p:sp>
        <p:nvSpPr>
          <p:cNvPr id="3" name="Content Placeholder 2">
            <a:extLst>
              <a:ext uri="{FF2B5EF4-FFF2-40B4-BE49-F238E27FC236}">
                <a16:creationId xmlns:a16="http://schemas.microsoft.com/office/drawing/2014/main" id="{559E7BE0-794A-6847-8565-C01EEB04430E}"/>
              </a:ext>
            </a:extLst>
          </p:cNvPr>
          <p:cNvSpPr>
            <a:spLocks noGrp="1"/>
          </p:cNvSpPr>
          <p:nvPr>
            <p:ph idx="1"/>
          </p:nvPr>
        </p:nvSpPr>
        <p:spPr/>
        <p:txBody>
          <a:bodyPr>
            <a:normAutofit/>
          </a:bodyPr>
          <a:lstStyle/>
          <a:p>
            <a:r>
              <a:rPr lang="en-US" dirty="0"/>
              <a:t>As usual, go to a compute node. Then  </a:t>
            </a:r>
            <a:r>
              <a:rPr lang="en-US" dirty="0">
                <a:latin typeface="Andale Mono" panose="020B0509000000000004" pitchFamily="49" charset="0"/>
              </a:rPr>
              <a:t>module load Anaconda/5.0.1-fasrc02 </a:t>
            </a:r>
            <a:r>
              <a:rPr lang="en-US" dirty="0"/>
              <a:t>and </a:t>
            </a:r>
            <a:r>
              <a:rPr lang="en-US" dirty="0">
                <a:latin typeface="Andale Mono" panose="020B0509000000000004" pitchFamily="49" charset="0"/>
              </a:rPr>
              <a:t>source activate </a:t>
            </a:r>
            <a:r>
              <a:rPr lang="en-US" dirty="0">
                <a:solidFill>
                  <a:srgbClr val="FF0000"/>
                </a:solidFill>
                <a:latin typeface="Andale Mono" panose="020B0509000000000004" pitchFamily="49" charset="0"/>
              </a:rPr>
              <a:t>&lt;</a:t>
            </a:r>
            <a:r>
              <a:rPr lang="en-US" dirty="0" err="1">
                <a:solidFill>
                  <a:srgbClr val="FF0000"/>
                </a:solidFill>
                <a:latin typeface="Andale Mono" panose="020B0509000000000004" pitchFamily="49" charset="0"/>
              </a:rPr>
              <a:t>env_name</a:t>
            </a:r>
            <a:r>
              <a:rPr lang="en-US" dirty="0">
                <a:solidFill>
                  <a:srgbClr val="FF0000"/>
                </a:solidFill>
                <a:latin typeface="Andale Mono" panose="020B0509000000000004" pitchFamily="49" charset="0"/>
              </a:rPr>
              <a:t>&gt; </a:t>
            </a:r>
            <a:endParaRPr lang="en-US" dirty="0"/>
          </a:p>
        </p:txBody>
      </p:sp>
    </p:spTree>
    <p:extLst>
      <p:ext uri="{BB962C8B-B14F-4D97-AF65-F5344CB8AC3E}">
        <p14:creationId xmlns:p14="http://schemas.microsoft.com/office/powerpoint/2010/main" val="21673002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DA3D16-1641-7440-9773-9B4F51A8100C}"/>
              </a:ext>
            </a:extLst>
          </p:cNvPr>
          <p:cNvSpPr>
            <a:spLocks noGrp="1"/>
          </p:cNvSpPr>
          <p:nvPr>
            <p:ph type="title"/>
          </p:nvPr>
        </p:nvSpPr>
        <p:spPr/>
        <p:txBody>
          <a:bodyPr/>
          <a:lstStyle/>
          <a:p>
            <a:r>
              <a:rPr lang="en-US" b="1" dirty="0"/>
              <a:t>Running </a:t>
            </a:r>
            <a:r>
              <a:rPr lang="en-US" b="1" dirty="0" err="1"/>
              <a:t>tin.py</a:t>
            </a:r>
            <a:endParaRPr lang="en-US" b="1" dirty="0"/>
          </a:p>
        </p:txBody>
      </p:sp>
      <p:pic>
        <p:nvPicPr>
          <p:cNvPr id="5" name="Content Placeholder 4" descr="Graphical user interface, text, application, email&#10;&#10;Description automatically generated">
            <a:extLst>
              <a:ext uri="{FF2B5EF4-FFF2-40B4-BE49-F238E27FC236}">
                <a16:creationId xmlns:a16="http://schemas.microsoft.com/office/drawing/2014/main" id="{304AB991-178A-624E-A555-921A69D8A3B7}"/>
              </a:ext>
            </a:extLst>
          </p:cNvPr>
          <p:cNvPicPr>
            <a:picLocks noGrp="1" noChangeAspect="1"/>
          </p:cNvPicPr>
          <p:nvPr>
            <p:ph idx="1"/>
          </p:nvPr>
        </p:nvPicPr>
        <p:blipFill rotWithShape="1">
          <a:blip r:embed="rId2"/>
          <a:srcRect t="22960" b="28112"/>
          <a:stretch/>
        </p:blipFill>
        <p:spPr>
          <a:xfrm>
            <a:off x="1092054" y="1990165"/>
            <a:ext cx="8699869" cy="2407024"/>
          </a:xfrm>
        </p:spPr>
      </p:pic>
      <p:sp>
        <p:nvSpPr>
          <p:cNvPr id="6" name="TextBox 5">
            <a:extLst>
              <a:ext uri="{FF2B5EF4-FFF2-40B4-BE49-F238E27FC236}">
                <a16:creationId xmlns:a16="http://schemas.microsoft.com/office/drawing/2014/main" id="{C6F6D95F-62BC-464B-A0F4-3151BB9CE685}"/>
              </a:ext>
            </a:extLst>
          </p:cNvPr>
          <p:cNvSpPr txBox="1"/>
          <p:nvPr/>
        </p:nvSpPr>
        <p:spPr>
          <a:xfrm>
            <a:off x="1092054" y="4935070"/>
            <a:ext cx="7687235" cy="1384995"/>
          </a:xfrm>
          <a:prstGeom prst="rect">
            <a:avLst/>
          </a:prstGeom>
          <a:noFill/>
        </p:spPr>
        <p:txBody>
          <a:bodyPr wrap="square" rtlCol="0">
            <a:spAutoFit/>
          </a:bodyPr>
          <a:lstStyle/>
          <a:p>
            <a:r>
              <a:rPr lang="en-US" sz="2800" dirty="0"/>
              <a:t>Housekeeping genes are stored in the raw_data2 folder, please use these for reference genes. Runtime is approximately 30 minutes. </a:t>
            </a:r>
          </a:p>
        </p:txBody>
      </p:sp>
    </p:spTree>
    <p:extLst>
      <p:ext uri="{BB962C8B-B14F-4D97-AF65-F5344CB8AC3E}">
        <p14:creationId xmlns:p14="http://schemas.microsoft.com/office/powerpoint/2010/main" val="349320380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F4506C-6302-5442-A0A9-EC215E711374}"/>
              </a:ext>
            </a:extLst>
          </p:cNvPr>
          <p:cNvSpPr>
            <a:spLocks noGrp="1"/>
          </p:cNvSpPr>
          <p:nvPr>
            <p:ph type="title"/>
          </p:nvPr>
        </p:nvSpPr>
        <p:spPr/>
        <p:txBody>
          <a:bodyPr/>
          <a:lstStyle/>
          <a:p>
            <a:r>
              <a:rPr lang="en-US" b="1" dirty="0"/>
              <a:t>Running </a:t>
            </a:r>
            <a:r>
              <a:rPr lang="en-US" b="1" dirty="0" err="1"/>
              <a:t>genebody_Coverage.py</a:t>
            </a:r>
            <a:r>
              <a:rPr lang="en-US" b="1" dirty="0"/>
              <a:t> </a:t>
            </a:r>
          </a:p>
        </p:txBody>
      </p:sp>
      <p:pic>
        <p:nvPicPr>
          <p:cNvPr id="5" name="Content Placeholder 4" descr="Graphical user interface, text, application, email&#10;&#10;Description automatically generated">
            <a:extLst>
              <a:ext uri="{FF2B5EF4-FFF2-40B4-BE49-F238E27FC236}">
                <a16:creationId xmlns:a16="http://schemas.microsoft.com/office/drawing/2014/main" id="{FBD02E09-E56D-D04F-ADE2-E8408FD25B23}"/>
              </a:ext>
            </a:extLst>
          </p:cNvPr>
          <p:cNvPicPr>
            <a:picLocks noGrp="1" noChangeAspect="1"/>
          </p:cNvPicPr>
          <p:nvPr>
            <p:ph idx="1"/>
          </p:nvPr>
        </p:nvPicPr>
        <p:blipFill>
          <a:blip r:embed="rId2"/>
          <a:stretch>
            <a:fillRect/>
          </a:stretch>
        </p:blipFill>
        <p:spPr>
          <a:xfrm>
            <a:off x="838200" y="1321967"/>
            <a:ext cx="10414000" cy="3771900"/>
          </a:xfrm>
        </p:spPr>
      </p:pic>
      <p:sp>
        <p:nvSpPr>
          <p:cNvPr id="6" name="TextBox 5">
            <a:extLst>
              <a:ext uri="{FF2B5EF4-FFF2-40B4-BE49-F238E27FC236}">
                <a16:creationId xmlns:a16="http://schemas.microsoft.com/office/drawing/2014/main" id="{F4BEB48C-E72E-6F4A-91C1-D0E4DBBB3FD8}"/>
              </a:ext>
            </a:extLst>
          </p:cNvPr>
          <p:cNvSpPr txBox="1"/>
          <p:nvPr/>
        </p:nvSpPr>
        <p:spPr>
          <a:xfrm>
            <a:off x="838200" y="5446059"/>
            <a:ext cx="9341224" cy="830997"/>
          </a:xfrm>
          <a:prstGeom prst="rect">
            <a:avLst/>
          </a:prstGeom>
          <a:noFill/>
        </p:spPr>
        <p:txBody>
          <a:bodyPr wrap="square" rtlCol="0">
            <a:spAutoFit/>
          </a:bodyPr>
          <a:lstStyle/>
          <a:p>
            <a:r>
              <a:rPr lang="en-US" sz="2400" dirty="0"/>
              <a:t>Also run  </a:t>
            </a:r>
            <a:r>
              <a:rPr lang="en-US" sz="2400" dirty="0">
                <a:latin typeface="Andale Mono" panose="020B0509000000000004" pitchFamily="49" charset="0"/>
              </a:rPr>
              <a:t>module load R </a:t>
            </a:r>
            <a:r>
              <a:rPr lang="en-US" sz="2400" dirty="0"/>
              <a:t>before calling this script, since it will automatically  make plots for you. </a:t>
            </a:r>
            <a:r>
              <a:rPr lang="en-US" sz="2400" dirty="0">
                <a:latin typeface="Andale Mono" panose="020B0509000000000004" pitchFamily="49" charset="0"/>
              </a:rPr>
              <a:t>  </a:t>
            </a:r>
            <a:endParaRPr lang="en-US" sz="2400" dirty="0"/>
          </a:p>
        </p:txBody>
      </p:sp>
    </p:spTree>
    <p:extLst>
      <p:ext uri="{BB962C8B-B14F-4D97-AF65-F5344CB8AC3E}">
        <p14:creationId xmlns:p14="http://schemas.microsoft.com/office/powerpoint/2010/main" val="207258595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0889A3-2B97-0D47-97A8-A2F194E989BE}"/>
              </a:ext>
            </a:extLst>
          </p:cNvPr>
          <p:cNvSpPr>
            <a:spLocks noGrp="1"/>
          </p:cNvSpPr>
          <p:nvPr>
            <p:ph type="title"/>
          </p:nvPr>
        </p:nvSpPr>
        <p:spPr/>
        <p:txBody>
          <a:bodyPr/>
          <a:lstStyle/>
          <a:p>
            <a:r>
              <a:rPr lang="en-US" b="1" dirty="0"/>
              <a:t>Transferring files from Pegasus to your computer</a:t>
            </a:r>
          </a:p>
        </p:txBody>
      </p:sp>
      <p:sp>
        <p:nvSpPr>
          <p:cNvPr id="3" name="Content Placeholder 2">
            <a:extLst>
              <a:ext uri="{FF2B5EF4-FFF2-40B4-BE49-F238E27FC236}">
                <a16:creationId xmlns:a16="http://schemas.microsoft.com/office/drawing/2014/main" id="{5570ECCF-A4B6-0348-A621-A3F902D96881}"/>
              </a:ext>
            </a:extLst>
          </p:cNvPr>
          <p:cNvSpPr>
            <a:spLocks noGrp="1"/>
          </p:cNvSpPr>
          <p:nvPr>
            <p:ph idx="1"/>
          </p:nvPr>
        </p:nvSpPr>
        <p:spPr/>
        <p:txBody>
          <a:bodyPr/>
          <a:lstStyle/>
          <a:p>
            <a:r>
              <a:rPr lang="en-US" dirty="0"/>
              <a:t>You may want to transfer the files to your local computer so that you can make plots easier. </a:t>
            </a:r>
          </a:p>
          <a:p>
            <a:r>
              <a:rPr lang="en-US" dirty="0"/>
              <a:t>(This probably only works for Mac OS/Linux users): from the terminal of </a:t>
            </a:r>
            <a:r>
              <a:rPr lang="en-US" b="1" dirty="0"/>
              <a:t>my computer, </a:t>
            </a:r>
            <a:r>
              <a:rPr lang="en-US" dirty="0"/>
              <a:t>I can type </a:t>
            </a:r>
          </a:p>
          <a:p>
            <a:r>
              <a:rPr lang="en-US" dirty="0" err="1">
                <a:latin typeface="Andale Mono" panose="020B0509000000000004" pitchFamily="49" charset="0"/>
              </a:rPr>
              <a:t>scp</a:t>
            </a:r>
            <a:r>
              <a:rPr lang="en-US" dirty="0">
                <a:latin typeface="Andale Mono" panose="020B0509000000000004" pitchFamily="49" charset="0"/>
              </a:rPr>
              <a:t> </a:t>
            </a:r>
            <a:r>
              <a:rPr lang="en-US" dirty="0" err="1">
                <a:latin typeface="Andale Mono" panose="020B0509000000000004" pitchFamily="49" charset="0"/>
              </a:rPr>
              <a:t>we_li@pegasus.colonialone.gwu.edu</a:t>
            </a:r>
            <a:r>
              <a:rPr lang="en-US" dirty="0">
                <a:latin typeface="Andale Mono" panose="020B0509000000000004" pitchFamily="49" charset="0"/>
              </a:rPr>
              <a:t>:&lt;PATH TO FILE ON PEGASUS&gt; &lt;DESTINATION_PATH&gt; </a:t>
            </a:r>
          </a:p>
          <a:p>
            <a:pPr marL="0" indent="0">
              <a:buNone/>
            </a:pPr>
            <a:endParaRPr lang="en-US" dirty="0"/>
          </a:p>
          <a:p>
            <a:endParaRPr lang="en-US" dirty="0">
              <a:latin typeface="Andale Mono" panose="020B0509000000000004" pitchFamily="49" charset="0"/>
            </a:endParaRPr>
          </a:p>
        </p:txBody>
      </p:sp>
    </p:spTree>
    <p:extLst>
      <p:ext uri="{BB962C8B-B14F-4D97-AF65-F5344CB8AC3E}">
        <p14:creationId xmlns:p14="http://schemas.microsoft.com/office/powerpoint/2010/main" val="4571430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1B3DF0-FEA9-A44A-A466-DB292CF805F0}"/>
              </a:ext>
            </a:extLst>
          </p:cNvPr>
          <p:cNvSpPr>
            <a:spLocks noGrp="1"/>
          </p:cNvSpPr>
          <p:nvPr>
            <p:ph type="title"/>
          </p:nvPr>
        </p:nvSpPr>
        <p:spPr/>
        <p:txBody>
          <a:bodyPr/>
          <a:lstStyle/>
          <a:p>
            <a:r>
              <a:rPr lang="en-US" b="1" dirty="0"/>
              <a:t>Tips for Problem 3 (Python)</a:t>
            </a:r>
          </a:p>
        </p:txBody>
      </p:sp>
      <p:sp>
        <p:nvSpPr>
          <p:cNvPr id="3" name="Content Placeholder 2">
            <a:extLst>
              <a:ext uri="{FF2B5EF4-FFF2-40B4-BE49-F238E27FC236}">
                <a16:creationId xmlns:a16="http://schemas.microsoft.com/office/drawing/2014/main" id="{AE07D933-B3D8-7544-A1B1-B48B1CF0BBC2}"/>
              </a:ext>
            </a:extLst>
          </p:cNvPr>
          <p:cNvSpPr>
            <a:spLocks noGrp="1"/>
          </p:cNvSpPr>
          <p:nvPr>
            <p:ph idx="1"/>
          </p:nvPr>
        </p:nvSpPr>
        <p:spPr/>
        <p:txBody>
          <a:bodyPr/>
          <a:lstStyle/>
          <a:p>
            <a:r>
              <a:rPr lang="en-US" dirty="0"/>
              <a:t>The values in the text file output by </a:t>
            </a:r>
            <a:r>
              <a:rPr lang="en-US" dirty="0" err="1"/>
              <a:t>geneBody_coverage.py</a:t>
            </a:r>
            <a:r>
              <a:rPr lang="en-US" dirty="0"/>
              <a:t> are not standardized to be between 0 and 1. You should divide by the maximum coverage in each sample. </a:t>
            </a:r>
          </a:p>
          <a:p>
            <a:r>
              <a:rPr lang="en-US" dirty="0"/>
              <a:t>Creating subplots in Python: </a:t>
            </a:r>
            <a:r>
              <a:rPr lang="en-US" dirty="0">
                <a:hlinkClick r:id="rId2"/>
              </a:rPr>
              <a:t>https://matplotlib.org/3.1.0/gallery/subplots_axes_and_figures/subplots_demo.html</a:t>
            </a:r>
            <a:endParaRPr lang="en-US" dirty="0"/>
          </a:p>
          <a:p>
            <a:pPr marL="0" indent="0">
              <a:buNone/>
            </a:pPr>
            <a:endParaRPr lang="en-US" dirty="0"/>
          </a:p>
        </p:txBody>
      </p:sp>
    </p:spTree>
    <p:extLst>
      <p:ext uri="{BB962C8B-B14F-4D97-AF65-F5344CB8AC3E}">
        <p14:creationId xmlns:p14="http://schemas.microsoft.com/office/powerpoint/2010/main" val="7412140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4132F1-8112-4C44-A0B8-3DBED927808B}"/>
              </a:ext>
            </a:extLst>
          </p:cNvPr>
          <p:cNvSpPr>
            <a:spLocks noGrp="1"/>
          </p:cNvSpPr>
          <p:nvPr>
            <p:ph type="title"/>
          </p:nvPr>
        </p:nvSpPr>
        <p:spPr/>
        <p:txBody>
          <a:bodyPr/>
          <a:lstStyle/>
          <a:p>
            <a:r>
              <a:rPr lang="en-US" b="1" dirty="0"/>
              <a:t>Salmon and RSEM </a:t>
            </a:r>
          </a:p>
        </p:txBody>
      </p:sp>
      <p:sp>
        <p:nvSpPr>
          <p:cNvPr id="3" name="Content Placeholder 2">
            <a:extLst>
              <a:ext uri="{FF2B5EF4-FFF2-40B4-BE49-F238E27FC236}">
                <a16:creationId xmlns:a16="http://schemas.microsoft.com/office/drawing/2014/main" id="{1442FEC1-1DE2-7D4F-BD2A-7CADC29602EA}"/>
              </a:ext>
            </a:extLst>
          </p:cNvPr>
          <p:cNvSpPr>
            <a:spLocks noGrp="1"/>
          </p:cNvSpPr>
          <p:nvPr>
            <p:ph idx="1"/>
          </p:nvPr>
        </p:nvSpPr>
        <p:spPr/>
        <p:txBody>
          <a:bodyPr/>
          <a:lstStyle/>
          <a:p>
            <a:r>
              <a:rPr lang="en-US" dirty="0"/>
              <a:t>Salmon and RSEM are algorithms for RNA-seq quantification. </a:t>
            </a:r>
          </a:p>
          <a:p>
            <a:r>
              <a:rPr lang="en-US" dirty="0"/>
              <a:t>What are two confounders of read count?</a:t>
            </a:r>
          </a:p>
        </p:txBody>
      </p:sp>
    </p:spTree>
    <p:extLst>
      <p:ext uri="{BB962C8B-B14F-4D97-AF65-F5344CB8AC3E}">
        <p14:creationId xmlns:p14="http://schemas.microsoft.com/office/powerpoint/2010/main" val="98407240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4132F1-8112-4C44-A0B8-3DBED927808B}"/>
              </a:ext>
            </a:extLst>
          </p:cNvPr>
          <p:cNvSpPr>
            <a:spLocks noGrp="1"/>
          </p:cNvSpPr>
          <p:nvPr>
            <p:ph type="title"/>
          </p:nvPr>
        </p:nvSpPr>
        <p:spPr/>
        <p:txBody>
          <a:bodyPr/>
          <a:lstStyle/>
          <a:p>
            <a:r>
              <a:rPr lang="en-US" b="1" dirty="0"/>
              <a:t>Salmon and RSEM </a:t>
            </a:r>
          </a:p>
        </p:txBody>
      </p:sp>
      <p:sp>
        <p:nvSpPr>
          <p:cNvPr id="3" name="Content Placeholder 2">
            <a:extLst>
              <a:ext uri="{FF2B5EF4-FFF2-40B4-BE49-F238E27FC236}">
                <a16:creationId xmlns:a16="http://schemas.microsoft.com/office/drawing/2014/main" id="{1442FEC1-1DE2-7D4F-BD2A-7CADC29602EA}"/>
              </a:ext>
            </a:extLst>
          </p:cNvPr>
          <p:cNvSpPr>
            <a:spLocks noGrp="1"/>
          </p:cNvSpPr>
          <p:nvPr>
            <p:ph idx="1"/>
          </p:nvPr>
        </p:nvSpPr>
        <p:spPr/>
        <p:txBody>
          <a:bodyPr>
            <a:normAutofit lnSpcReduction="10000"/>
          </a:bodyPr>
          <a:lstStyle/>
          <a:p>
            <a:r>
              <a:rPr lang="en-US" dirty="0"/>
              <a:t>Salmon and RSEM are algorithms for RNA-seq quantification. </a:t>
            </a:r>
          </a:p>
          <a:p>
            <a:r>
              <a:rPr lang="en-US" dirty="0"/>
              <a:t>What are two confounders of read counts?</a:t>
            </a:r>
          </a:p>
          <a:p>
            <a:r>
              <a:rPr lang="en-US" dirty="0"/>
              <a:t>Counts are influenced by gene length and the number of reads per sample. </a:t>
            </a:r>
          </a:p>
          <a:p>
            <a:r>
              <a:rPr lang="en-US" dirty="0"/>
              <a:t>Normalization methods such as CPM (Counts per million), RPKM (Reads per kilobase million), FPKM (Fragments per kilobase million), TPM (Transcripts per million) are commonly used for accurate quantification of gene expression. </a:t>
            </a:r>
          </a:p>
          <a:p>
            <a:r>
              <a:rPr lang="en-US" dirty="0"/>
              <a:t>RNA-seq blog (from lecture): </a:t>
            </a:r>
            <a:r>
              <a:rPr lang="en-US" dirty="0">
                <a:hlinkClick r:id="rId2"/>
              </a:rPr>
              <a:t>https://rna-seqblog.com/rpkm-fpkm-and-tpm-clearly-explained/</a:t>
            </a:r>
            <a:r>
              <a:rPr lang="en-US" dirty="0"/>
              <a:t> </a:t>
            </a:r>
          </a:p>
        </p:txBody>
      </p:sp>
    </p:spTree>
    <p:extLst>
      <p:ext uri="{BB962C8B-B14F-4D97-AF65-F5344CB8AC3E}">
        <p14:creationId xmlns:p14="http://schemas.microsoft.com/office/powerpoint/2010/main" val="220991867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D0EC7-7DB3-B344-9C8B-91ADEB356AB7}"/>
              </a:ext>
            </a:extLst>
          </p:cNvPr>
          <p:cNvSpPr>
            <a:spLocks noGrp="1"/>
          </p:cNvSpPr>
          <p:nvPr>
            <p:ph type="title"/>
          </p:nvPr>
        </p:nvSpPr>
        <p:spPr/>
        <p:txBody>
          <a:bodyPr/>
          <a:lstStyle/>
          <a:p>
            <a:r>
              <a:rPr lang="en-US" b="1" dirty="0"/>
              <a:t>Running Salmon</a:t>
            </a:r>
          </a:p>
        </p:txBody>
      </p:sp>
      <p:sp>
        <p:nvSpPr>
          <p:cNvPr id="3" name="Content Placeholder 2">
            <a:extLst>
              <a:ext uri="{FF2B5EF4-FFF2-40B4-BE49-F238E27FC236}">
                <a16:creationId xmlns:a16="http://schemas.microsoft.com/office/drawing/2014/main" id="{C0F72B1D-B9DA-4341-BC8C-BEE256D984AD}"/>
              </a:ext>
            </a:extLst>
          </p:cNvPr>
          <p:cNvSpPr>
            <a:spLocks noGrp="1"/>
          </p:cNvSpPr>
          <p:nvPr>
            <p:ph idx="1"/>
          </p:nvPr>
        </p:nvSpPr>
        <p:spPr/>
        <p:txBody>
          <a:bodyPr/>
          <a:lstStyle/>
          <a:p>
            <a:r>
              <a:rPr lang="en-US" dirty="0"/>
              <a:t>We can use the .</a:t>
            </a:r>
            <a:r>
              <a:rPr lang="en-US" dirty="0" err="1"/>
              <a:t>fastq</a:t>
            </a:r>
            <a:r>
              <a:rPr lang="en-US" dirty="0"/>
              <a:t> file as input. </a:t>
            </a:r>
          </a:p>
          <a:p>
            <a:r>
              <a:rPr lang="en-US" dirty="0"/>
              <a:t>Start a job. </a:t>
            </a:r>
          </a:p>
          <a:p>
            <a:r>
              <a:rPr lang="en-US" dirty="0">
                <a:latin typeface="Andale Mono" panose="020B0509000000000004" pitchFamily="49" charset="0"/>
              </a:rPr>
              <a:t>module load salmon</a:t>
            </a:r>
          </a:p>
          <a:p>
            <a:r>
              <a:rPr lang="en-US" dirty="0"/>
              <a:t>The main command is </a:t>
            </a:r>
            <a:r>
              <a:rPr lang="en-US" dirty="0">
                <a:latin typeface="Andale Mono" panose="020B0509000000000004" pitchFamily="49" charset="0"/>
              </a:rPr>
              <a:t>salmon quant </a:t>
            </a:r>
          </a:p>
          <a:p>
            <a:pPr lvl="1"/>
            <a:r>
              <a:rPr lang="en-US" dirty="0">
                <a:latin typeface="Andale Mono" panose="020B0509000000000004" pitchFamily="49" charset="0"/>
              </a:rPr>
              <a:t>-</a:t>
            </a:r>
            <a:r>
              <a:rPr lang="en-US" dirty="0" err="1">
                <a:latin typeface="Andale Mono" panose="020B0509000000000004" pitchFamily="49" charset="0"/>
              </a:rPr>
              <a:t>i</a:t>
            </a:r>
            <a:r>
              <a:rPr lang="en-US" dirty="0">
                <a:latin typeface="Andale Mono" panose="020B0509000000000004" pitchFamily="49" charset="0"/>
              </a:rPr>
              <a:t> </a:t>
            </a:r>
            <a:r>
              <a:rPr lang="en-US" dirty="0"/>
              <a:t>Path to index (in Stat 115 index folder) </a:t>
            </a:r>
          </a:p>
          <a:p>
            <a:pPr lvl="1"/>
            <a:r>
              <a:rPr lang="en-US" dirty="0">
                <a:latin typeface="Andale Mono" panose="020B0509000000000004" pitchFamily="49" charset="0"/>
              </a:rPr>
              <a:t>-r </a:t>
            </a:r>
            <a:r>
              <a:rPr lang="en-US" dirty="0"/>
              <a:t>Path to Input reads (as </a:t>
            </a:r>
            <a:r>
              <a:rPr lang="en-US" dirty="0" err="1"/>
              <a:t>FastQ</a:t>
            </a:r>
            <a:r>
              <a:rPr lang="en-US" dirty="0"/>
              <a:t>) </a:t>
            </a:r>
          </a:p>
          <a:p>
            <a:pPr lvl="1"/>
            <a:r>
              <a:rPr lang="en-US" dirty="0">
                <a:latin typeface="Andale Mono" panose="020B0509000000000004" pitchFamily="49" charset="0"/>
              </a:rPr>
              <a:t>-p </a:t>
            </a:r>
            <a:r>
              <a:rPr lang="en-US" dirty="0"/>
              <a:t>Number of threads </a:t>
            </a:r>
            <a:endParaRPr lang="en-US" dirty="0">
              <a:latin typeface="Andale Mono" panose="020B0509000000000004" pitchFamily="49" charset="0"/>
            </a:endParaRPr>
          </a:p>
          <a:p>
            <a:pPr lvl="1"/>
            <a:r>
              <a:rPr lang="en-US" dirty="0">
                <a:latin typeface="Andale Mono" panose="020B0509000000000004" pitchFamily="49" charset="0"/>
              </a:rPr>
              <a:t>-l A  </a:t>
            </a:r>
            <a:r>
              <a:rPr lang="en-US" dirty="0"/>
              <a:t>Automatically detect if input data is paired-end or single-end </a:t>
            </a:r>
          </a:p>
          <a:p>
            <a:pPr lvl="1"/>
            <a:r>
              <a:rPr lang="en-US" dirty="0">
                <a:latin typeface="Andale Mono" panose="020B0509000000000004" pitchFamily="49" charset="0"/>
              </a:rPr>
              <a:t>-o </a:t>
            </a:r>
            <a:r>
              <a:rPr lang="en-US" dirty="0"/>
              <a:t>Name of output directory (your choice)</a:t>
            </a:r>
            <a:endParaRPr lang="en-US" dirty="0">
              <a:latin typeface="Andale Mono" panose="020B0509000000000004" pitchFamily="49" charset="0"/>
            </a:endParaRPr>
          </a:p>
          <a:p>
            <a:pPr lvl="1"/>
            <a:endParaRPr lang="en-US" dirty="0">
              <a:latin typeface="Andale Mono" panose="020B0509000000000004" pitchFamily="49" charset="0"/>
            </a:endParaRPr>
          </a:p>
        </p:txBody>
      </p:sp>
    </p:spTree>
    <p:extLst>
      <p:ext uri="{BB962C8B-B14F-4D97-AF65-F5344CB8AC3E}">
        <p14:creationId xmlns:p14="http://schemas.microsoft.com/office/powerpoint/2010/main" val="33000051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C31AEC-EC69-5B4D-AE19-6DEA36B5906A}"/>
              </a:ext>
            </a:extLst>
          </p:cNvPr>
          <p:cNvSpPr>
            <a:spLocks noGrp="1"/>
          </p:cNvSpPr>
          <p:nvPr>
            <p:ph type="title"/>
          </p:nvPr>
        </p:nvSpPr>
        <p:spPr>
          <a:xfrm>
            <a:off x="357352" y="365125"/>
            <a:ext cx="11573810" cy="1325563"/>
          </a:xfrm>
        </p:spPr>
        <p:txBody>
          <a:bodyPr>
            <a:normAutofit/>
          </a:bodyPr>
          <a:lstStyle/>
          <a:p>
            <a:r>
              <a:rPr lang="en-US" sz="3600" dirty="0"/>
              <a:t>Sequencing is not the only way to determine RNA abundances</a:t>
            </a:r>
          </a:p>
        </p:txBody>
      </p:sp>
      <p:pic>
        <p:nvPicPr>
          <p:cNvPr id="4" name="Picture 3">
            <a:extLst>
              <a:ext uri="{FF2B5EF4-FFF2-40B4-BE49-F238E27FC236}">
                <a16:creationId xmlns:a16="http://schemas.microsoft.com/office/drawing/2014/main" id="{FEB62DD9-B019-D84D-A48F-593736D77FA4}"/>
              </a:ext>
            </a:extLst>
          </p:cNvPr>
          <p:cNvPicPr>
            <a:picLocks noChangeAspect="1"/>
          </p:cNvPicPr>
          <p:nvPr/>
        </p:nvPicPr>
        <p:blipFill>
          <a:blip r:embed="rId2"/>
          <a:stretch>
            <a:fillRect/>
          </a:stretch>
        </p:blipFill>
        <p:spPr>
          <a:xfrm>
            <a:off x="2353963" y="1617116"/>
            <a:ext cx="7726500" cy="4028818"/>
          </a:xfrm>
          <a:prstGeom prst="rect">
            <a:avLst/>
          </a:prstGeom>
        </p:spPr>
      </p:pic>
      <p:sp>
        <p:nvSpPr>
          <p:cNvPr id="5" name="TextBox 4">
            <a:extLst>
              <a:ext uri="{FF2B5EF4-FFF2-40B4-BE49-F238E27FC236}">
                <a16:creationId xmlns:a16="http://schemas.microsoft.com/office/drawing/2014/main" id="{F179EE3F-DB67-8C4B-AD5D-835F00581637}"/>
              </a:ext>
            </a:extLst>
          </p:cNvPr>
          <p:cNvSpPr txBox="1"/>
          <p:nvPr/>
        </p:nvSpPr>
        <p:spPr>
          <a:xfrm>
            <a:off x="0" y="6403455"/>
            <a:ext cx="1850699" cy="369332"/>
          </a:xfrm>
          <a:prstGeom prst="rect">
            <a:avLst/>
          </a:prstGeom>
          <a:noFill/>
        </p:spPr>
        <p:txBody>
          <a:bodyPr wrap="none" rtlCol="0">
            <a:spAutoFit/>
          </a:bodyPr>
          <a:lstStyle/>
          <a:p>
            <a:r>
              <a:rPr lang="en-US" dirty="0"/>
              <a:t>From </a:t>
            </a:r>
            <a:r>
              <a:rPr lang="en-US" dirty="0" err="1"/>
              <a:t>Otogenetics</a:t>
            </a:r>
            <a:endParaRPr lang="en-US" dirty="0"/>
          </a:p>
        </p:txBody>
      </p:sp>
      <p:sp>
        <p:nvSpPr>
          <p:cNvPr id="3" name="Slide Number Placeholder 2">
            <a:extLst>
              <a:ext uri="{FF2B5EF4-FFF2-40B4-BE49-F238E27FC236}">
                <a16:creationId xmlns:a16="http://schemas.microsoft.com/office/drawing/2014/main" id="{7907578A-E998-D94D-83D2-BB27CC26FD9C}"/>
              </a:ext>
            </a:extLst>
          </p:cNvPr>
          <p:cNvSpPr>
            <a:spLocks noGrp="1"/>
          </p:cNvSpPr>
          <p:nvPr>
            <p:ph type="sldNum" sz="quarter" idx="12"/>
          </p:nvPr>
        </p:nvSpPr>
        <p:spPr/>
        <p:txBody>
          <a:bodyPr/>
          <a:lstStyle/>
          <a:p>
            <a:fld id="{0E9AF5E3-916E-8140-84EF-268EAD870652}" type="slidenum">
              <a:rPr lang="en-US" smtClean="0"/>
              <a:t>4</a:t>
            </a:fld>
            <a:endParaRPr lang="en-US"/>
          </a:p>
        </p:txBody>
      </p:sp>
    </p:spTree>
    <p:extLst>
      <p:ext uri="{BB962C8B-B14F-4D97-AF65-F5344CB8AC3E}">
        <p14:creationId xmlns:p14="http://schemas.microsoft.com/office/powerpoint/2010/main" val="228647025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3EDA6D-F7EE-AA45-9BF1-41F654800289}"/>
              </a:ext>
            </a:extLst>
          </p:cNvPr>
          <p:cNvSpPr>
            <a:spLocks noGrp="1"/>
          </p:cNvSpPr>
          <p:nvPr>
            <p:ph type="title"/>
          </p:nvPr>
        </p:nvSpPr>
        <p:spPr/>
        <p:txBody>
          <a:bodyPr/>
          <a:lstStyle/>
          <a:p>
            <a:r>
              <a:rPr lang="en-US" b="1" dirty="0"/>
              <a:t>Salmon output </a:t>
            </a:r>
          </a:p>
        </p:txBody>
      </p:sp>
      <p:sp>
        <p:nvSpPr>
          <p:cNvPr id="3" name="Content Placeholder 2">
            <a:extLst>
              <a:ext uri="{FF2B5EF4-FFF2-40B4-BE49-F238E27FC236}">
                <a16:creationId xmlns:a16="http://schemas.microsoft.com/office/drawing/2014/main" id="{3571248C-5CB0-374D-AEB8-0D4A420D3325}"/>
              </a:ext>
            </a:extLst>
          </p:cNvPr>
          <p:cNvSpPr>
            <a:spLocks noGrp="1"/>
          </p:cNvSpPr>
          <p:nvPr>
            <p:ph idx="1"/>
          </p:nvPr>
        </p:nvSpPr>
        <p:spPr/>
        <p:txBody>
          <a:bodyPr/>
          <a:lstStyle/>
          <a:p>
            <a:r>
              <a:rPr lang="en-US" dirty="0"/>
              <a:t>The file </a:t>
            </a:r>
            <a:r>
              <a:rPr lang="en-US" dirty="0" err="1">
                <a:latin typeface="Andale Mono" panose="020B0509000000000004" pitchFamily="49" charset="0"/>
              </a:rPr>
              <a:t>quant.sf</a:t>
            </a:r>
            <a:r>
              <a:rPr lang="en-US" dirty="0">
                <a:latin typeface="Andale Mono" panose="020B0509000000000004" pitchFamily="49" charset="0"/>
              </a:rPr>
              <a:t> </a:t>
            </a:r>
            <a:r>
              <a:rPr lang="en-US" dirty="0"/>
              <a:t>contains the expression levels (TPM, effective length, read counts). </a:t>
            </a:r>
          </a:p>
          <a:p>
            <a:r>
              <a:rPr lang="en-US" dirty="0"/>
              <a:t>The file </a:t>
            </a:r>
            <a:r>
              <a:rPr lang="en-US" dirty="0" err="1">
                <a:latin typeface="Andale Mono" panose="020B0509000000000004" pitchFamily="49" charset="0"/>
              </a:rPr>
              <a:t>quant.sf</a:t>
            </a:r>
            <a:r>
              <a:rPr lang="en-US" dirty="0">
                <a:latin typeface="Andale Mono" panose="020B0509000000000004" pitchFamily="49" charset="0"/>
              </a:rPr>
              <a:t> </a:t>
            </a:r>
            <a:r>
              <a:rPr lang="en-US" dirty="0"/>
              <a:t>is large, type </a:t>
            </a:r>
            <a:r>
              <a:rPr lang="en-US" dirty="0">
                <a:latin typeface="Andale Mono" panose="020B0509000000000004" pitchFamily="49" charset="0"/>
              </a:rPr>
              <a:t>head –10 </a:t>
            </a:r>
            <a:r>
              <a:rPr lang="en-US" dirty="0" err="1">
                <a:latin typeface="Andale Mono" panose="020B0509000000000004" pitchFamily="49" charset="0"/>
              </a:rPr>
              <a:t>quant.sf</a:t>
            </a:r>
            <a:r>
              <a:rPr lang="en-US" dirty="0">
                <a:latin typeface="Andale Mono" panose="020B0509000000000004" pitchFamily="49" charset="0"/>
              </a:rPr>
              <a:t> </a:t>
            </a:r>
            <a:r>
              <a:rPr lang="en-US" dirty="0"/>
              <a:t>to see the first 10 lines </a:t>
            </a:r>
          </a:p>
        </p:txBody>
      </p:sp>
    </p:spTree>
    <p:extLst>
      <p:ext uri="{BB962C8B-B14F-4D97-AF65-F5344CB8AC3E}">
        <p14:creationId xmlns:p14="http://schemas.microsoft.com/office/powerpoint/2010/main" val="35702369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71712D-936F-7D47-B6F4-9A3338453A19}"/>
              </a:ext>
            </a:extLst>
          </p:cNvPr>
          <p:cNvSpPr>
            <a:spLocks noGrp="1"/>
          </p:cNvSpPr>
          <p:nvPr>
            <p:ph type="title"/>
          </p:nvPr>
        </p:nvSpPr>
        <p:spPr/>
        <p:txBody>
          <a:bodyPr/>
          <a:lstStyle/>
          <a:p>
            <a:r>
              <a:rPr lang="en-US" dirty="0"/>
              <a:t>Salmon output </a:t>
            </a:r>
          </a:p>
        </p:txBody>
      </p:sp>
      <p:pic>
        <p:nvPicPr>
          <p:cNvPr id="5" name="Content Placeholder 4" descr="Calendar&#10;&#10;Description automatically generated with medium confidence">
            <a:extLst>
              <a:ext uri="{FF2B5EF4-FFF2-40B4-BE49-F238E27FC236}">
                <a16:creationId xmlns:a16="http://schemas.microsoft.com/office/drawing/2014/main" id="{863A88BD-7518-8D4C-9A92-527E704C444D}"/>
              </a:ext>
            </a:extLst>
          </p:cNvPr>
          <p:cNvPicPr>
            <a:picLocks noGrp="1" noChangeAspect="1"/>
          </p:cNvPicPr>
          <p:nvPr>
            <p:ph idx="1"/>
          </p:nvPr>
        </p:nvPicPr>
        <p:blipFill rotWithShape="1">
          <a:blip r:embed="rId2"/>
          <a:srcRect b="5662"/>
          <a:stretch/>
        </p:blipFill>
        <p:spPr>
          <a:xfrm>
            <a:off x="1807454" y="1558795"/>
            <a:ext cx="7946932" cy="2799845"/>
          </a:xfrm>
        </p:spPr>
      </p:pic>
      <p:sp>
        <p:nvSpPr>
          <p:cNvPr id="7" name="TextBox 6">
            <a:extLst>
              <a:ext uri="{FF2B5EF4-FFF2-40B4-BE49-F238E27FC236}">
                <a16:creationId xmlns:a16="http://schemas.microsoft.com/office/drawing/2014/main" id="{07E1B4F7-6C18-FA42-B2CF-0ED2D1608317}"/>
              </a:ext>
            </a:extLst>
          </p:cNvPr>
          <p:cNvSpPr txBox="1"/>
          <p:nvPr/>
        </p:nvSpPr>
        <p:spPr>
          <a:xfrm>
            <a:off x="838200" y="4978270"/>
            <a:ext cx="10195560" cy="830997"/>
          </a:xfrm>
          <a:prstGeom prst="rect">
            <a:avLst/>
          </a:prstGeom>
          <a:noFill/>
        </p:spPr>
        <p:txBody>
          <a:bodyPr wrap="square" rtlCol="0">
            <a:spAutoFit/>
          </a:bodyPr>
          <a:lstStyle/>
          <a:p>
            <a:r>
              <a:rPr lang="en-US" sz="2400" dirty="0"/>
              <a:t>Part of the problem asks you to identify the gene with the highest expression. However, the output here is in ENSEMBL Transcript ID </a:t>
            </a:r>
          </a:p>
        </p:txBody>
      </p:sp>
    </p:spTree>
    <p:extLst>
      <p:ext uri="{BB962C8B-B14F-4D97-AF65-F5344CB8AC3E}">
        <p14:creationId xmlns:p14="http://schemas.microsoft.com/office/powerpoint/2010/main" val="243742390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BD844B-24DC-194E-9D96-177AA5E78482}"/>
              </a:ext>
            </a:extLst>
          </p:cNvPr>
          <p:cNvSpPr>
            <a:spLocks noGrp="1"/>
          </p:cNvSpPr>
          <p:nvPr>
            <p:ph type="title"/>
          </p:nvPr>
        </p:nvSpPr>
        <p:spPr/>
        <p:txBody>
          <a:bodyPr/>
          <a:lstStyle/>
          <a:p>
            <a:r>
              <a:rPr lang="en-US" b="1" dirty="0"/>
              <a:t>Use </a:t>
            </a:r>
            <a:r>
              <a:rPr lang="en-US" b="1" dirty="0" err="1"/>
              <a:t>BioMart</a:t>
            </a:r>
            <a:r>
              <a:rPr lang="en-US" b="1" dirty="0"/>
              <a:t> to get gene symbol from Transcript ID </a:t>
            </a:r>
          </a:p>
        </p:txBody>
      </p:sp>
      <p:sp>
        <p:nvSpPr>
          <p:cNvPr id="3" name="Content Placeholder 2">
            <a:extLst>
              <a:ext uri="{FF2B5EF4-FFF2-40B4-BE49-F238E27FC236}">
                <a16:creationId xmlns:a16="http://schemas.microsoft.com/office/drawing/2014/main" id="{49741003-84FF-C746-B4A5-47F0EB843445}"/>
              </a:ext>
            </a:extLst>
          </p:cNvPr>
          <p:cNvSpPr>
            <a:spLocks noGrp="1"/>
          </p:cNvSpPr>
          <p:nvPr>
            <p:ph idx="1"/>
          </p:nvPr>
        </p:nvSpPr>
        <p:spPr/>
        <p:txBody>
          <a:bodyPr/>
          <a:lstStyle/>
          <a:p>
            <a:r>
              <a:rPr lang="en-US" dirty="0" err="1"/>
              <a:t>BioMart</a:t>
            </a:r>
            <a:r>
              <a:rPr lang="en-US" dirty="0"/>
              <a:t>: </a:t>
            </a:r>
            <a:r>
              <a:rPr lang="en-US" dirty="0">
                <a:hlinkClick r:id="rId2"/>
              </a:rPr>
              <a:t>https://m.ensembl.org/biomart</a:t>
            </a:r>
            <a:r>
              <a:rPr lang="en-US" dirty="0"/>
              <a:t> </a:t>
            </a:r>
          </a:p>
          <a:p>
            <a:r>
              <a:rPr lang="en-US" dirty="0"/>
              <a:t>For example, the first transcript ID on the last slide is ENST00000415118.  </a:t>
            </a:r>
          </a:p>
        </p:txBody>
      </p:sp>
      <p:pic>
        <p:nvPicPr>
          <p:cNvPr id="5" name="Picture 4">
            <a:extLst>
              <a:ext uri="{FF2B5EF4-FFF2-40B4-BE49-F238E27FC236}">
                <a16:creationId xmlns:a16="http://schemas.microsoft.com/office/drawing/2014/main" id="{269BCF12-876B-A446-B3B2-24B3C530C0E8}"/>
              </a:ext>
            </a:extLst>
          </p:cNvPr>
          <p:cNvPicPr>
            <a:picLocks noChangeAspect="1"/>
          </p:cNvPicPr>
          <p:nvPr/>
        </p:nvPicPr>
        <p:blipFill>
          <a:blip r:embed="rId3"/>
          <a:stretch>
            <a:fillRect/>
          </a:stretch>
        </p:blipFill>
        <p:spPr>
          <a:xfrm>
            <a:off x="1903695" y="3286615"/>
            <a:ext cx="7658100" cy="736600"/>
          </a:xfrm>
          <a:prstGeom prst="rect">
            <a:avLst/>
          </a:prstGeom>
        </p:spPr>
      </p:pic>
      <p:pic>
        <p:nvPicPr>
          <p:cNvPr id="7" name="Picture 6" descr="Graphical user interface, text, application, chat or text message&#10;&#10;Description automatically generated">
            <a:extLst>
              <a:ext uri="{FF2B5EF4-FFF2-40B4-BE49-F238E27FC236}">
                <a16:creationId xmlns:a16="http://schemas.microsoft.com/office/drawing/2014/main" id="{6F5C8BE3-2A96-6B45-B913-B96324600D7D}"/>
              </a:ext>
            </a:extLst>
          </p:cNvPr>
          <p:cNvPicPr>
            <a:picLocks noChangeAspect="1"/>
          </p:cNvPicPr>
          <p:nvPr/>
        </p:nvPicPr>
        <p:blipFill>
          <a:blip r:embed="rId4"/>
          <a:stretch>
            <a:fillRect/>
          </a:stretch>
        </p:blipFill>
        <p:spPr>
          <a:xfrm>
            <a:off x="1300445" y="4379305"/>
            <a:ext cx="8864600" cy="2209800"/>
          </a:xfrm>
          <a:prstGeom prst="rect">
            <a:avLst/>
          </a:prstGeom>
        </p:spPr>
      </p:pic>
    </p:spTree>
    <p:extLst>
      <p:ext uri="{BB962C8B-B14F-4D97-AF65-F5344CB8AC3E}">
        <p14:creationId xmlns:p14="http://schemas.microsoft.com/office/powerpoint/2010/main" val="195734799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1427A3-C0CF-424E-8FD1-40EFCFE494EA}"/>
              </a:ext>
            </a:extLst>
          </p:cNvPr>
          <p:cNvSpPr>
            <a:spLocks noGrp="1"/>
          </p:cNvSpPr>
          <p:nvPr>
            <p:ph type="title"/>
          </p:nvPr>
        </p:nvSpPr>
        <p:spPr/>
        <p:txBody>
          <a:bodyPr/>
          <a:lstStyle/>
          <a:p>
            <a:r>
              <a:rPr lang="en-US" b="1" dirty="0"/>
              <a:t>Running RSEM </a:t>
            </a:r>
          </a:p>
        </p:txBody>
      </p:sp>
      <p:sp>
        <p:nvSpPr>
          <p:cNvPr id="3" name="Content Placeholder 2">
            <a:extLst>
              <a:ext uri="{FF2B5EF4-FFF2-40B4-BE49-F238E27FC236}">
                <a16:creationId xmlns:a16="http://schemas.microsoft.com/office/drawing/2014/main" id="{AFBA6FA8-853E-344F-B301-267B30994D05}"/>
              </a:ext>
            </a:extLst>
          </p:cNvPr>
          <p:cNvSpPr>
            <a:spLocks noGrp="1"/>
          </p:cNvSpPr>
          <p:nvPr>
            <p:ph idx="1"/>
          </p:nvPr>
        </p:nvSpPr>
        <p:spPr/>
        <p:txBody>
          <a:bodyPr/>
          <a:lstStyle/>
          <a:p>
            <a:r>
              <a:rPr lang="en-US" dirty="0"/>
              <a:t>For RSEM, you should first run STAR on the </a:t>
            </a:r>
            <a:r>
              <a:rPr lang="en-US" dirty="0" err="1"/>
              <a:t>fastQ</a:t>
            </a:r>
            <a:r>
              <a:rPr lang="en-US" dirty="0"/>
              <a:t> file to get a BAM file containing the alignment. </a:t>
            </a:r>
          </a:p>
          <a:p>
            <a:r>
              <a:rPr lang="en-US" dirty="0">
                <a:latin typeface="Andale Mono" panose="020B0509000000000004" pitchFamily="49" charset="0"/>
              </a:rPr>
              <a:t>STAR *Other parameters* --</a:t>
            </a:r>
            <a:r>
              <a:rPr lang="en-US" dirty="0" err="1">
                <a:latin typeface="Andale Mono" panose="020B0509000000000004" pitchFamily="49" charset="0"/>
              </a:rPr>
              <a:t>quantMode</a:t>
            </a:r>
            <a:r>
              <a:rPr lang="en-US" dirty="0">
                <a:latin typeface="Andale Mono" panose="020B0509000000000004" pitchFamily="49" charset="0"/>
              </a:rPr>
              <a:t> </a:t>
            </a:r>
            <a:r>
              <a:rPr lang="en-US" dirty="0" err="1">
                <a:latin typeface="Andale Mono" panose="020B0509000000000004" pitchFamily="49" charset="0"/>
              </a:rPr>
              <a:t>transcriptomeSAM</a:t>
            </a:r>
            <a:r>
              <a:rPr lang="en-US" dirty="0">
                <a:latin typeface="Andale Mono" panose="020B0509000000000004" pitchFamily="49" charset="0"/>
              </a:rPr>
              <a:t> --</a:t>
            </a:r>
            <a:r>
              <a:rPr lang="en-US" dirty="0" err="1">
                <a:latin typeface="Andale Mono" panose="020B0509000000000004" pitchFamily="49" charset="0"/>
              </a:rPr>
              <a:t>outSAMtype</a:t>
            </a:r>
            <a:r>
              <a:rPr lang="en-US" dirty="0">
                <a:latin typeface="Andale Mono" panose="020B0509000000000004" pitchFamily="49" charset="0"/>
              </a:rPr>
              <a:t> BAM </a:t>
            </a:r>
            <a:r>
              <a:rPr lang="en-US" dirty="0" err="1">
                <a:latin typeface="Andale Mono" panose="020B0509000000000004" pitchFamily="49" charset="0"/>
              </a:rPr>
              <a:t>SortedByCoordinate</a:t>
            </a:r>
            <a:endParaRPr lang="en-US" dirty="0">
              <a:latin typeface="Andale Mono" panose="020B0509000000000004" pitchFamily="49" charset="0"/>
            </a:endParaRPr>
          </a:p>
          <a:p>
            <a:r>
              <a:rPr lang="en-US" dirty="0">
                <a:cs typeface="Times New Roman" panose="02020603050405020304" pitchFamily="18" charset="0"/>
              </a:rPr>
              <a:t>This creates a file </a:t>
            </a:r>
            <a:r>
              <a:rPr lang="en-US" dirty="0" err="1">
                <a:latin typeface="Andale Mono" panose="020B0509000000000004" pitchFamily="49" charset="0"/>
                <a:cs typeface="Times New Roman" panose="02020603050405020304" pitchFamily="18" charset="0"/>
              </a:rPr>
              <a:t>Aligned.toTranscriptome.out.bam</a:t>
            </a:r>
            <a:r>
              <a:rPr lang="en-US" dirty="0">
                <a:latin typeface="Andale Mono" panose="020B0509000000000004" pitchFamily="49" charset="0"/>
                <a:cs typeface="Times New Roman" panose="02020603050405020304" pitchFamily="18" charset="0"/>
              </a:rPr>
              <a:t> </a:t>
            </a:r>
            <a:r>
              <a:rPr lang="en-US" dirty="0">
                <a:cs typeface="Times New Roman" panose="02020603050405020304" pitchFamily="18" charset="0"/>
              </a:rPr>
              <a:t>that can be used as input to RSEM. </a:t>
            </a:r>
          </a:p>
        </p:txBody>
      </p:sp>
    </p:spTree>
    <p:extLst>
      <p:ext uri="{BB962C8B-B14F-4D97-AF65-F5344CB8AC3E}">
        <p14:creationId xmlns:p14="http://schemas.microsoft.com/office/powerpoint/2010/main" val="341450671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1427A3-C0CF-424E-8FD1-40EFCFE494EA}"/>
              </a:ext>
            </a:extLst>
          </p:cNvPr>
          <p:cNvSpPr>
            <a:spLocks noGrp="1"/>
          </p:cNvSpPr>
          <p:nvPr>
            <p:ph type="title"/>
          </p:nvPr>
        </p:nvSpPr>
        <p:spPr/>
        <p:txBody>
          <a:bodyPr/>
          <a:lstStyle/>
          <a:p>
            <a:r>
              <a:rPr lang="en-US" b="1" dirty="0"/>
              <a:t>Running RSEM </a:t>
            </a:r>
          </a:p>
        </p:txBody>
      </p:sp>
      <p:sp>
        <p:nvSpPr>
          <p:cNvPr id="3" name="Content Placeholder 2">
            <a:extLst>
              <a:ext uri="{FF2B5EF4-FFF2-40B4-BE49-F238E27FC236}">
                <a16:creationId xmlns:a16="http://schemas.microsoft.com/office/drawing/2014/main" id="{AFBA6FA8-853E-344F-B301-267B30994D05}"/>
              </a:ext>
            </a:extLst>
          </p:cNvPr>
          <p:cNvSpPr>
            <a:spLocks noGrp="1"/>
          </p:cNvSpPr>
          <p:nvPr>
            <p:ph idx="1"/>
          </p:nvPr>
        </p:nvSpPr>
        <p:spPr/>
        <p:txBody>
          <a:bodyPr/>
          <a:lstStyle/>
          <a:p>
            <a:r>
              <a:rPr lang="en-US" dirty="0">
                <a:cs typeface="Times New Roman" panose="02020603050405020304" pitchFamily="18" charset="0"/>
              </a:rPr>
              <a:t>The main command for RSEM (load the module first) is </a:t>
            </a:r>
            <a:r>
              <a:rPr lang="en-US" dirty="0" err="1">
                <a:latin typeface="Andale Mono" panose="020B0509000000000004" pitchFamily="49" charset="0"/>
                <a:cs typeface="Times New Roman" panose="02020603050405020304" pitchFamily="18" charset="0"/>
              </a:rPr>
              <a:t>rsem</a:t>
            </a:r>
            <a:r>
              <a:rPr lang="en-US" dirty="0">
                <a:latin typeface="Andale Mono" panose="020B0509000000000004" pitchFamily="49" charset="0"/>
                <a:cs typeface="Times New Roman" panose="02020603050405020304" pitchFamily="18" charset="0"/>
              </a:rPr>
              <a:t>-calculate-expression </a:t>
            </a:r>
          </a:p>
          <a:p>
            <a:pPr lvl="1"/>
            <a:r>
              <a:rPr lang="en-US" dirty="0">
                <a:latin typeface="Andale Mono" panose="020B0509000000000004" pitchFamily="49" charset="0"/>
                <a:cs typeface="Times New Roman" panose="02020603050405020304" pitchFamily="18" charset="0"/>
              </a:rPr>
              <a:t>--no-bam-output</a:t>
            </a:r>
          </a:p>
          <a:p>
            <a:pPr lvl="1"/>
            <a:r>
              <a:rPr lang="en-US" dirty="0">
                <a:latin typeface="Andale Mono" panose="020B0509000000000004" pitchFamily="49" charset="0"/>
                <a:cs typeface="Times New Roman" panose="02020603050405020304" pitchFamily="18" charset="0"/>
              </a:rPr>
              <a:t>--time </a:t>
            </a:r>
            <a:r>
              <a:rPr lang="en-US" dirty="0">
                <a:cs typeface="Times New Roman" panose="02020603050405020304" pitchFamily="18" charset="0"/>
              </a:rPr>
              <a:t>Output a .time file giving the runtime (useful for Problem 5).</a:t>
            </a:r>
            <a:endParaRPr lang="en-US" dirty="0">
              <a:latin typeface="Andale Mono" panose="020B0509000000000004" pitchFamily="49" charset="0"/>
              <a:cs typeface="Times New Roman" panose="02020603050405020304" pitchFamily="18" charset="0"/>
            </a:endParaRPr>
          </a:p>
          <a:p>
            <a:pPr lvl="1"/>
            <a:r>
              <a:rPr lang="en-US" dirty="0">
                <a:latin typeface="Andale Mono" panose="020B0509000000000004" pitchFamily="49" charset="0"/>
                <a:cs typeface="Times New Roman" panose="02020603050405020304" pitchFamily="18" charset="0"/>
              </a:rPr>
              <a:t>--bam </a:t>
            </a:r>
            <a:r>
              <a:rPr lang="en-US" dirty="0">
                <a:cs typeface="Times New Roman" panose="02020603050405020304" pitchFamily="18" charset="0"/>
              </a:rPr>
              <a:t>Input is a bam file </a:t>
            </a:r>
            <a:endParaRPr lang="en-US" dirty="0">
              <a:latin typeface="Andale Mono" panose="020B0509000000000004" pitchFamily="49" charset="0"/>
              <a:cs typeface="Times New Roman" panose="02020603050405020304" pitchFamily="18" charset="0"/>
            </a:endParaRPr>
          </a:p>
          <a:p>
            <a:pPr lvl="1"/>
            <a:r>
              <a:rPr lang="en-US" dirty="0">
                <a:latin typeface="Andale Mono" panose="020B0509000000000004" pitchFamily="49" charset="0"/>
                <a:cs typeface="Times New Roman" panose="02020603050405020304" pitchFamily="18" charset="0"/>
              </a:rPr>
              <a:t>-p  </a:t>
            </a:r>
            <a:r>
              <a:rPr lang="en-US" dirty="0">
                <a:cs typeface="Times New Roman" panose="02020603050405020304" pitchFamily="18" charset="0"/>
              </a:rPr>
              <a:t>Number of threads </a:t>
            </a:r>
            <a:endParaRPr lang="en-US" dirty="0">
              <a:latin typeface="Andale Mono" panose="020B0509000000000004" pitchFamily="49" charset="0"/>
              <a:cs typeface="Times New Roman" panose="02020603050405020304" pitchFamily="18" charset="0"/>
            </a:endParaRPr>
          </a:p>
          <a:p>
            <a:pPr lvl="1"/>
            <a:r>
              <a:rPr lang="en-US" dirty="0">
                <a:latin typeface="Andale Mono" panose="020B0509000000000004" pitchFamily="49" charset="0"/>
                <a:cs typeface="Times New Roman" panose="02020603050405020304" pitchFamily="18" charset="0"/>
              </a:rPr>
              <a:t>[input file] </a:t>
            </a:r>
            <a:r>
              <a:rPr lang="en-US" dirty="0">
                <a:cs typeface="Times New Roman" panose="02020603050405020304" pitchFamily="18" charset="0"/>
              </a:rPr>
              <a:t>Name of input file </a:t>
            </a:r>
            <a:endParaRPr lang="en-US" dirty="0">
              <a:latin typeface="Andale Mono" panose="020B0509000000000004" pitchFamily="49" charset="0"/>
              <a:cs typeface="Times New Roman" panose="02020603050405020304" pitchFamily="18" charset="0"/>
            </a:endParaRPr>
          </a:p>
          <a:p>
            <a:pPr lvl="1"/>
            <a:r>
              <a:rPr lang="en-US" dirty="0">
                <a:latin typeface="Andale Mono" panose="020B0509000000000004" pitchFamily="49" charset="0"/>
                <a:cs typeface="Times New Roman" panose="02020603050405020304" pitchFamily="18" charset="0"/>
              </a:rPr>
              <a:t>[</a:t>
            </a:r>
            <a:r>
              <a:rPr lang="en-US" dirty="0" err="1">
                <a:latin typeface="Andale Mono" panose="020B0509000000000004" pitchFamily="49" charset="0"/>
                <a:cs typeface="Times New Roman" panose="02020603050405020304" pitchFamily="18" charset="0"/>
              </a:rPr>
              <a:t>reference_name</a:t>
            </a:r>
            <a:r>
              <a:rPr lang="en-US" dirty="0">
                <a:latin typeface="Andale Mono" panose="020B0509000000000004" pitchFamily="49" charset="0"/>
                <a:cs typeface="Times New Roman" panose="02020603050405020304" pitchFamily="18" charset="0"/>
              </a:rPr>
              <a:t>] </a:t>
            </a:r>
            <a:r>
              <a:rPr lang="en-US" dirty="0">
                <a:cs typeface="Times New Roman" panose="02020603050405020304" pitchFamily="18" charset="0"/>
              </a:rPr>
              <a:t>Reference (in Stat115 index folder)</a:t>
            </a:r>
          </a:p>
          <a:p>
            <a:pPr lvl="1"/>
            <a:r>
              <a:rPr lang="en-US" dirty="0">
                <a:latin typeface="Andale Mono" panose="020B0509000000000004" pitchFamily="49" charset="0"/>
                <a:cs typeface="Times New Roman" panose="02020603050405020304" pitchFamily="18" charset="0"/>
              </a:rPr>
              <a:t>[</a:t>
            </a:r>
            <a:r>
              <a:rPr lang="en-US" dirty="0" err="1">
                <a:latin typeface="Andale Mono" panose="020B0509000000000004" pitchFamily="49" charset="0"/>
                <a:cs typeface="Times New Roman" panose="02020603050405020304" pitchFamily="18" charset="0"/>
              </a:rPr>
              <a:t>sample_name</a:t>
            </a:r>
            <a:r>
              <a:rPr lang="en-US" dirty="0">
                <a:latin typeface="Andale Mono" panose="020B0509000000000004" pitchFamily="49" charset="0"/>
                <a:cs typeface="Times New Roman" panose="02020603050405020304" pitchFamily="18" charset="0"/>
              </a:rPr>
              <a:t>] </a:t>
            </a:r>
            <a:r>
              <a:rPr lang="en-US" dirty="0">
                <a:cs typeface="Times New Roman" panose="02020603050405020304" pitchFamily="18" charset="0"/>
              </a:rPr>
              <a:t>Name of the sample (for output) </a:t>
            </a:r>
            <a:endParaRPr lang="en-US" dirty="0">
              <a:latin typeface="Andale Mono" panose="020B0509000000000004" pitchFamily="49" charset="0"/>
              <a:cs typeface="Times New Roman" panose="02020603050405020304" pitchFamily="18" charset="0"/>
            </a:endParaRPr>
          </a:p>
          <a:p>
            <a:pPr marL="457200" lvl="1" indent="0">
              <a:buNone/>
            </a:pPr>
            <a:endParaRPr lang="en-US" dirty="0">
              <a:latin typeface="Andale Mono" panose="020B0509000000000004" pitchFamily="49" charset="0"/>
              <a:cs typeface="Times New Roman" panose="02020603050405020304" pitchFamily="18" charset="0"/>
            </a:endParaRPr>
          </a:p>
          <a:p>
            <a:pPr lvl="1"/>
            <a:endParaRPr lang="en-US" dirty="0">
              <a:cs typeface="Times New Roman" panose="02020603050405020304" pitchFamily="18" charset="0"/>
            </a:endParaRPr>
          </a:p>
        </p:txBody>
      </p:sp>
      <p:pic>
        <p:nvPicPr>
          <p:cNvPr id="5" name="Picture 4">
            <a:extLst>
              <a:ext uri="{FF2B5EF4-FFF2-40B4-BE49-F238E27FC236}">
                <a16:creationId xmlns:a16="http://schemas.microsoft.com/office/drawing/2014/main" id="{5BC37E22-B978-734C-93C2-A54EC2E63755}"/>
              </a:ext>
            </a:extLst>
          </p:cNvPr>
          <p:cNvPicPr>
            <a:picLocks noChangeAspect="1"/>
          </p:cNvPicPr>
          <p:nvPr/>
        </p:nvPicPr>
        <p:blipFill>
          <a:blip r:embed="rId2"/>
          <a:stretch>
            <a:fillRect/>
          </a:stretch>
        </p:blipFill>
        <p:spPr>
          <a:xfrm>
            <a:off x="1024349" y="5797402"/>
            <a:ext cx="9046675" cy="379561"/>
          </a:xfrm>
          <a:prstGeom prst="rect">
            <a:avLst/>
          </a:prstGeom>
        </p:spPr>
      </p:pic>
    </p:spTree>
    <p:extLst>
      <p:ext uri="{BB962C8B-B14F-4D97-AF65-F5344CB8AC3E}">
        <p14:creationId xmlns:p14="http://schemas.microsoft.com/office/powerpoint/2010/main" val="75524713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0C8640-6BF1-F648-B539-C92E063CE7DF}"/>
              </a:ext>
            </a:extLst>
          </p:cNvPr>
          <p:cNvSpPr>
            <a:spLocks noGrp="1"/>
          </p:cNvSpPr>
          <p:nvPr>
            <p:ph type="title"/>
          </p:nvPr>
        </p:nvSpPr>
        <p:spPr/>
        <p:txBody>
          <a:bodyPr/>
          <a:lstStyle/>
          <a:p>
            <a:r>
              <a:rPr lang="en-US" b="1" dirty="0"/>
              <a:t>RSEM output </a:t>
            </a:r>
          </a:p>
        </p:txBody>
      </p:sp>
      <p:sp>
        <p:nvSpPr>
          <p:cNvPr id="3" name="Content Placeholder 2">
            <a:extLst>
              <a:ext uri="{FF2B5EF4-FFF2-40B4-BE49-F238E27FC236}">
                <a16:creationId xmlns:a16="http://schemas.microsoft.com/office/drawing/2014/main" id="{69DBFFE3-F4AB-5547-A094-4E3616881C2F}"/>
              </a:ext>
            </a:extLst>
          </p:cNvPr>
          <p:cNvSpPr>
            <a:spLocks noGrp="1"/>
          </p:cNvSpPr>
          <p:nvPr>
            <p:ph idx="1"/>
          </p:nvPr>
        </p:nvSpPr>
        <p:spPr/>
        <p:txBody>
          <a:bodyPr/>
          <a:lstStyle/>
          <a:p>
            <a:r>
              <a:rPr lang="en-US" dirty="0"/>
              <a:t>Output is in a file ending with </a:t>
            </a:r>
            <a:r>
              <a:rPr lang="en-US" dirty="0">
                <a:latin typeface="Andale Mono" panose="020B0509000000000004" pitchFamily="49" charset="0"/>
              </a:rPr>
              <a:t>.</a:t>
            </a:r>
            <a:r>
              <a:rPr lang="en-US" dirty="0" err="1">
                <a:latin typeface="Andale Mono" panose="020B0509000000000004" pitchFamily="49" charset="0"/>
              </a:rPr>
              <a:t>isoforms.results</a:t>
            </a:r>
            <a:endParaRPr lang="en-US" dirty="0"/>
          </a:p>
        </p:txBody>
      </p:sp>
      <p:pic>
        <p:nvPicPr>
          <p:cNvPr id="5" name="Picture 4" descr="A picture containing text, calculator, scoreboard, keyboard&#10;&#10;Description automatically generated">
            <a:extLst>
              <a:ext uri="{FF2B5EF4-FFF2-40B4-BE49-F238E27FC236}">
                <a16:creationId xmlns:a16="http://schemas.microsoft.com/office/drawing/2014/main" id="{0DE10D81-5A26-254B-8645-6EF2CA00CAEB}"/>
              </a:ext>
            </a:extLst>
          </p:cNvPr>
          <p:cNvPicPr>
            <a:picLocks noChangeAspect="1"/>
          </p:cNvPicPr>
          <p:nvPr/>
        </p:nvPicPr>
        <p:blipFill>
          <a:blip r:embed="rId2"/>
          <a:stretch>
            <a:fillRect/>
          </a:stretch>
        </p:blipFill>
        <p:spPr>
          <a:xfrm>
            <a:off x="838200" y="2865329"/>
            <a:ext cx="8902700" cy="1828800"/>
          </a:xfrm>
          <a:prstGeom prst="rect">
            <a:avLst/>
          </a:prstGeom>
        </p:spPr>
      </p:pic>
    </p:spTree>
    <p:extLst>
      <p:ext uri="{BB962C8B-B14F-4D97-AF65-F5344CB8AC3E}">
        <p14:creationId xmlns:p14="http://schemas.microsoft.com/office/powerpoint/2010/main" val="328631796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981884-1FF8-5C49-87B6-4E548A399E34}"/>
              </a:ext>
            </a:extLst>
          </p:cNvPr>
          <p:cNvSpPr>
            <a:spLocks noGrp="1"/>
          </p:cNvSpPr>
          <p:nvPr>
            <p:ph type="title"/>
          </p:nvPr>
        </p:nvSpPr>
        <p:spPr>
          <a:xfrm>
            <a:off x="838200" y="2626411"/>
            <a:ext cx="10515600" cy="1325563"/>
          </a:xfrm>
        </p:spPr>
        <p:txBody>
          <a:bodyPr/>
          <a:lstStyle/>
          <a:p>
            <a:pPr algn="ctr"/>
            <a:r>
              <a:rPr lang="en-US" dirty="0"/>
              <a:t>Batch effects</a:t>
            </a:r>
          </a:p>
        </p:txBody>
      </p:sp>
      <p:sp>
        <p:nvSpPr>
          <p:cNvPr id="3" name="Slide Number Placeholder 2">
            <a:extLst>
              <a:ext uri="{FF2B5EF4-FFF2-40B4-BE49-F238E27FC236}">
                <a16:creationId xmlns:a16="http://schemas.microsoft.com/office/drawing/2014/main" id="{1DB81BD2-FD5F-AF40-9B87-6A62046F6390}"/>
              </a:ext>
            </a:extLst>
          </p:cNvPr>
          <p:cNvSpPr>
            <a:spLocks noGrp="1"/>
          </p:cNvSpPr>
          <p:nvPr>
            <p:ph type="sldNum" sz="quarter" idx="12"/>
          </p:nvPr>
        </p:nvSpPr>
        <p:spPr/>
        <p:txBody>
          <a:bodyPr/>
          <a:lstStyle/>
          <a:p>
            <a:fld id="{0E9AF5E3-916E-8140-84EF-268EAD870652}" type="slidenum">
              <a:rPr lang="en-US" smtClean="0"/>
              <a:t>46</a:t>
            </a:fld>
            <a:endParaRPr lang="en-US"/>
          </a:p>
        </p:txBody>
      </p:sp>
    </p:spTree>
    <p:extLst>
      <p:ext uri="{BB962C8B-B14F-4D97-AF65-F5344CB8AC3E}">
        <p14:creationId xmlns:p14="http://schemas.microsoft.com/office/powerpoint/2010/main" val="277131573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5CF7A-D256-714E-B6DD-8AEEDCB7E191}"/>
              </a:ext>
            </a:extLst>
          </p:cNvPr>
          <p:cNvSpPr>
            <a:spLocks noGrp="1"/>
          </p:cNvSpPr>
          <p:nvPr>
            <p:ph type="title"/>
          </p:nvPr>
        </p:nvSpPr>
        <p:spPr/>
        <p:txBody>
          <a:bodyPr/>
          <a:lstStyle/>
          <a:p>
            <a:r>
              <a:rPr lang="en-US" dirty="0"/>
              <a:t>What are they?</a:t>
            </a:r>
          </a:p>
        </p:txBody>
      </p:sp>
      <p:sp>
        <p:nvSpPr>
          <p:cNvPr id="3" name="Content Placeholder 2">
            <a:extLst>
              <a:ext uri="{FF2B5EF4-FFF2-40B4-BE49-F238E27FC236}">
                <a16:creationId xmlns:a16="http://schemas.microsoft.com/office/drawing/2014/main" id="{25B3DBA3-2818-D24F-A8BF-32E1E636770B}"/>
              </a:ext>
            </a:extLst>
          </p:cNvPr>
          <p:cNvSpPr>
            <a:spLocks noGrp="1"/>
          </p:cNvSpPr>
          <p:nvPr>
            <p:ph idx="1"/>
          </p:nvPr>
        </p:nvSpPr>
        <p:spPr/>
        <p:txBody>
          <a:bodyPr/>
          <a:lstStyle/>
          <a:p>
            <a:r>
              <a:rPr lang="en-US" dirty="0"/>
              <a:t>Providing a complete and unambiguous definition of the so-called batch effect is a challenging task, especially because </a:t>
            </a:r>
            <a:r>
              <a:rPr lang="en-US" b="1" dirty="0"/>
              <a:t>its origins and the way it manifests in the data are not completely known</a:t>
            </a:r>
            <a:r>
              <a:rPr lang="en-US" dirty="0"/>
              <a:t> or not recorded.</a:t>
            </a:r>
          </a:p>
          <a:p>
            <a:endParaRPr lang="en-US" dirty="0"/>
          </a:p>
          <a:p>
            <a:r>
              <a:rPr lang="en-US" dirty="0"/>
              <a:t>In molecular biology, a batch effect occurs when non-biological factors in an experiment cause changes in the data produced by the experiment. Such effects can lead to </a:t>
            </a:r>
            <a:r>
              <a:rPr lang="en-US" b="1" dirty="0"/>
              <a:t>inaccurate conclusions </a:t>
            </a:r>
            <a:r>
              <a:rPr lang="en-US" dirty="0"/>
              <a:t>when their causes are correlated with one or more outcomes of interest in an experiment.</a:t>
            </a:r>
          </a:p>
          <a:p>
            <a:endParaRPr lang="en-US" dirty="0"/>
          </a:p>
        </p:txBody>
      </p:sp>
      <p:sp>
        <p:nvSpPr>
          <p:cNvPr id="5" name="TextBox 4">
            <a:extLst>
              <a:ext uri="{FF2B5EF4-FFF2-40B4-BE49-F238E27FC236}">
                <a16:creationId xmlns:a16="http://schemas.microsoft.com/office/drawing/2014/main" id="{D9599DBE-40C8-054A-AE3D-74ACD24918FD}"/>
              </a:ext>
            </a:extLst>
          </p:cNvPr>
          <p:cNvSpPr txBox="1"/>
          <p:nvPr/>
        </p:nvSpPr>
        <p:spPr>
          <a:xfrm>
            <a:off x="0" y="6418445"/>
            <a:ext cx="1877245" cy="369332"/>
          </a:xfrm>
          <a:prstGeom prst="rect">
            <a:avLst/>
          </a:prstGeom>
          <a:noFill/>
        </p:spPr>
        <p:txBody>
          <a:bodyPr wrap="none" rtlCol="0">
            <a:spAutoFit/>
          </a:bodyPr>
          <a:lstStyle/>
          <a:p>
            <a:r>
              <a:rPr lang="en-US" dirty="0"/>
              <a:t>Source: Wikipedia</a:t>
            </a:r>
          </a:p>
        </p:txBody>
      </p:sp>
      <p:sp>
        <p:nvSpPr>
          <p:cNvPr id="4" name="Slide Number Placeholder 3">
            <a:extLst>
              <a:ext uri="{FF2B5EF4-FFF2-40B4-BE49-F238E27FC236}">
                <a16:creationId xmlns:a16="http://schemas.microsoft.com/office/drawing/2014/main" id="{D7397704-A059-E044-AED2-C81FCC63D60A}"/>
              </a:ext>
            </a:extLst>
          </p:cNvPr>
          <p:cNvSpPr>
            <a:spLocks noGrp="1"/>
          </p:cNvSpPr>
          <p:nvPr>
            <p:ph type="sldNum" sz="quarter" idx="12"/>
          </p:nvPr>
        </p:nvSpPr>
        <p:spPr/>
        <p:txBody>
          <a:bodyPr/>
          <a:lstStyle/>
          <a:p>
            <a:fld id="{0E9AF5E3-916E-8140-84EF-268EAD870652}" type="slidenum">
              <a:rPr lang="en-US" smtClean="0"/>
              <a:t>47</a:t>
            </a:fld>
            <a:endParaRPr lang="en-US"/>
          </a:p>
        </p:txBody>
      </p:sp>
    </p:spTree>
    <p:extLst>
      <p:ext uri="{BB962C8B-B14F-4D97-AF65-F5344CB8AC3E}">
        <p14:creationId xmlns:p14="http://schemas.microsoft.com/office/powerpoint/2010/main" val="289288599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BA56AC-3513-5345-9544-69FF60D55844}"/>
              </a:ext>
            </a:extLst>
          </p:cNvPr>
          <p:cNvSpPr>
            <a:spLocks noGrp="1"/>
          </p:cNvSpPr>
          <p:nvPr>
            <p:ph type="title"/>
          </p:nvPr>
        </p:nvSpPr>
        <p:spPr/>
        <p:txBody>
          <a:bodyPr/>
          <a:lstStyle/>
          <a:p>
            <a:r>
              <a:rPr lang="en-US" dirty="0"/>
              <a:t>Batch effects from various points of view</a:t>
            </a:r>
          </a:p>
        </p:txBody>
      </p:sp>
      <p:sp>
        <p:nvSpPr>
          <p:cNvPr id="3" name="Content Placeholder 2">
            <a:extLst>
              <a:ext uri="{FF2B5EF4-FFF2-40B4-BE49-F238E27FC236}">
                <a16:creationId xmlns:a16="http://schemas.microsoft.com/office/drawing/2014/main" id="{D5EB4FCE-BF59-5643-BF49-3C1E43D9998B}"/>
              </a:ext>
            </a:extLst>
          </p:cNvPr>
          <p:cNvSpPr>
            <a:spLocks noGrp="1"/>
          </p:cNvSpPr>
          <p:nvPr>
            <p:ph idx="1"/>
          </p:nvPr>
        </p:nvSpPr>
        <p:spPr/>
        <p:txBody>
          <a:bodyPr/>
          <a:lstStyle/>
          <a:p>
            <a:r>
              <a:rPr lang="en-US" dirty="0"/>
              <a:t>Biologist:</a:t>
            </a:r>
          </a:p>
          <a:p>
            <a:pPr lvl="1"/>
            <a:r>
              <a:rPr lang="en-US" sz="2200" dirty="0"/>
              <a:t>The experiments for group A were done on day 1 with reagents and machine X. </a:t>
            </a:r>
          </a:p>
          <a:p>
            <a:pPr lvl="1"/>
            <a:r>
              <a:rPr lang="en-US" sz="2200" dirty="0"/>
              <a:t>The experiments for group B were done on day 3 with reagents and machine Y. </a:t>
            </a:r>
          </a:p>
          <a:p>
            <a:pPr lvl="1"/>
            <a:r>
              <a:rPr lang="en-US" sz="2200" dirty="0"/>
              <a:t>We want to compare samples from groups A and B.</a:t>
            </a:r>
          </a:p>
          <a:p>
            <a:r>
              <a:rPr lang="en-US" sz="2600" dirty="0"/>
              <a:t>Statistician: </a:t>
            </a:r>
          </a:p>
          <a:p>
            <a:pPr lvl="1"/>
            <a:r>
              <a:rPr lang="en-US" sz="2200" dirty="0"/>
              <a:t>Suppose you want to observe the effect of X on Y but there exists a confounder Z.      Z is associated with both X and Y. </a:t>
            </a:r>
          </a:p>
          <a:p>
            <a:r>
              <a:rPr lang="en-US" sz="2600" dirty="0"/>
              <a:t>Bioinformatician:</a:t>
            </a:r>
          </a:p>
          <a:p>
            <a:pPr lvl="1"/>
            <a:r>
              <a:rPr lang="en-US" sz="2200" dirty="0"/>
              <a:t>The data exists in a naïve state that, if uncorrected, will not allow be to understand the effect of the variable being measured (e.g. the drug treatment). </a:t>
            </a:r>
          </a:p>
        </p:txBody>
      </p:sp>
      <p:sp>
        <p:nvSpPr>
          <p:cNvPr id="4" name="Slide Number Placeholder 3">
            <a:extLst>
              <a:ext uri="{FF2B5EF4-FFF2-40B4-BE49-F238E27FC236}">
                <a16:creationId xmlns:a16="http://schemas.microsoft.com/office/drawing/2014/main" id="{D9F2939E-34DD-3B45-8429-B2CB93BCA635}"/>
              </a:ext>
            </a:extLst>
          </p:cNvPr>
          <p:cNvSpPr>
            <a:spLocks noGrp="1"/>
          </p:cNvSpPr>
          <p:nvPr>
            <p:ph type="sldNum" sz="quarter" idx="12"/>
          </p:nvPr>
        </p:nvSpPr>
        <p:spPr/>
        <p:txBody>
          <a:bodyPr/>
          <a:lstStyle/>
          <a:p>
            <a:fld id="{0E9AF5E3-916E-8140-84EF-268EAD870652}" type="slidenum">
              <a:rPr lang="en-US" smtClean="0"/>
              <a:t>48</a:t>
            </a:fld>
            <a:endParaRPr lang="en-US"/>
          </a:p>
        </p:txBody>
      </p:sp>
    </p:spTree>
    <p:extLst>
      <p:ext uri="{BB962C8B-B14F-4D97-AF65-F5344CB8AC3E}">
        <p14:creationId xmlns:p14="http://schemas.microsoft.com/office/powerpoint/2010/main" val="1098268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4E6E51-6030-114E-853E-5ECD5B3E57F6}"/>
              </a:ext>
            </a:extLst>
          </p:cNvPr>
          <p:cNvSpPr>
            <a:spLocks noGrp="1"/>
          </p:cNvSpPr>
          <p:nvPr>
            <p:ph type="title"/>
          </p:nvPr>
        </p:nvSpPr>
        <p:spPr/>
        <p:txBody>
          <a:bodyPr>
            <a:normAutofit/>
          </a:bodyPr>
          <a:lstStyle/>
          <a:p>
            <a:r>
              <a:rPr lang="en-US" sz="4000" dirty="0"/>
              <a:t>In a well-controlled experiment, batch effects are minimal</a:t>
            </a:r>
          </a:p>
        </p:txBody>
      </p:sp>
      <p:pic>
        <p:nvPicPr>
          <p:cNvPr id="5" name="Picture 4" descr="A close up of a map&#10;&#10;Description automatically generated">
            <a:extLst>
              <a:ext uri="{FF2B5EF4-FFF2-40B4-BE49-F238E27FC236}">
                <a16:creationId xmlns:a16="http://schemas.microsoft.com/office/drawing/2014/main" id="{4662B796-7CE6-1F4C-9EC0-95FAD3C5FB13}"/>
              </a:ext>
            </a:extLst>
          </p:cNvPr>
          <p:cNvPicPr>
            <a:picLocks noChangeAspect="1"/>
          </p:cNvPicPr>
          <p:nvPr/>
        </p:nvPicPr>
        <p:blipFill rotWithShape="1">
          <a:blip r:embed="rId2"/>
          <a:srcRect t="7356"/>
          <a:stretch/>
        </p:blipFill>
        <p:spPr>
          <a:xfrm>
            <a:off x="2780270" y="1156321"/>
            <a:ext cx="7298724" cy="5184066"/>
          </a:xfrm>
          <a:prstGeom prst="rect">
            <a:avLst/>
          </a:prstGeom>
        </p:spPr>
      </p:pic>
      <p:sp>
        <p:nvSpPr>
          <p:cNvPr id="6" name="TextBox 5">
            <a:extLst>
              <a:ext uri="{FF2B5EF4-FFF2-40B4-BE49-F238E27FC236}">
                <a16:creationId xmlns:a16="http://schemas.microsoft.com/office/drawing/2014/main" id="{B7B59117-4C55-BE48-A1A2-92DC276A2871}"/>
              </a:ext>
            </a:extLst>
          </p:cNvPr>
          <p:cNvSpPr txBox="1"/>
          <p:nvPr/>
        </p:nvSpPr>
        <p:spPr>
          <a:xfrm>
            <a:off x="0" y="6488668"/>
            <a:ext cx="3308791" cy="369332"/>
          </a:xfrm>
          <a:prstGeom prst="rect">
            <a:avLst/>
          </a:prstGeom>
          <a:noFill/>
        </p:spPr>
        <p:txBody>
          <a:bodyPr wrap="none" rtlCol="0">
            <a:spAutoFit/>
          </a:bodyPr>
          <a:lstStyle/>
          <a:p>
            <a:r>
              <a:rPr lang="en-US" dirty="0"/>
              <a:t>Hicks et al. 2017 Genome Biology</a:t>
            </a:r>
          </a:p>
        </p:txBody>
      </p:sp>
      <p:sp>
        <p:nvSpPr>
          <p:cNvPr id="3" name="Slide Number Placeholder 2">
            <a:extLst>
              <a:ext uri="{FF2B5EF4-FFF2-40B4-BE49-F238E27FC236}">
                <a16:creationId xmlns:a16="http://schemas.microsoft.com/office/drawing/2014/main" id="{CA510C6D-1649-9F49-9C93-D3F1CC0A4843}"/>
              </a:ext>
            </a:extLst>
          </p:cNvPr>
          <p:cNvSpPr>
            <a:spLocks noGrp="1"/>
          </p:cNvSpPr>
          <p:nvPr>
            <p:ph type="sldNum" sz="quarter" idx="12"/>
          </p:nvPr>
        </p:nvSpPr>
        <p:spPr/>
        <p:txBody>
          <a:bodyPr/>
          <a:lstStyle/>
          <a:p>
            <a:fld id="{0E9AF5E3-916E-8140-84EF-268EAD870652}" type="slidenum">
              <a:rPr lang="en-US" smtClean="0"/>
              <a:t>49</a:t>
            </a:fld>
            <a:endParaRPr lang="en-US"/>
          </a:p>
        </p:txBody>
      </p:sp>
    </p:spTree>
    <p:extLst>
      <p:ext uri="{BB962C8B-B14F-4D97-AF65-F5344CB8AC3E}">
        <p14:creationId xmlns:p14="http://schemas.microsoft.com/office/powerpoint/2010/main" val="28882347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F5E254-8602-9B4B-977A-C3ABE4F1BE56}"/>
              </a:ext>
            </a:extLst>
          </p:cNvPr>
          <p:cNvSpPr>
            <a:spLocks noGrp="1"/>
          </p:cNvSpPr>
          <p:nvPr>
            <p:ph type="title"/>
          </p:nvPr>
        </p:nvSpPr>
        <p:spPr/>
        <p:txBody>
          <a:bodyPr/>
          <a:lstStyle/>
          <a:p>
            <a:r>
              <a:rPr lang="en-US" b="1" dirty="0"/>
              <a:t>Outline </a:t>
            </a:r>
          </a:p>
        </p:txBody>
      </p:sp>
      <p:sp>
        <p:nvSpPr>
          <p:cNvPr id="3" name="Content Placeholder 2">
            <a:extLst>
              <a:ext uri="{FF2B5EF4-FFF2-40B4-BE49-F238E27FC236}">
                <a16:creationId xmlns:a16="http://schemas.microsoft.com/office/drawing/2014/main" id="{6A2111A0-0138-0148-B269-C102E7745C9C}"/>
              </a:ext>
            </a:extLst>
          </p:cNvPr>
          <p:cNvSpPr>
            <a:spLocks noGrp="1"/>
          </p:cNvSpPr>
          <p:nvPr>
            <p:ph idx="1"/>
          </p:nvPr>
        </p:nvSpPr>
        <p:spPr/>
        <p:txBody>
          <a:bodyPr/>
          <a:lstStyle/>
          <a:p>
            <a:r>
              <a:rPr lang="en-US" dirty="0"/>
              <a:t>STAR and SLURM </a:t>
            </a:r>
          </a:p>
          <a:p>
            <a:r>
              <a:rPr lang="en-US" dirty="0" err="1"/>
              <a:t>RseQC</a:t>
            </a:r>
            <a:r>
              <a:rPr lang="en-US" dirty="0"/>
              <a:t> </a:t>
            </a:r>
          </a:p>
          <a:p>
            <a:r>
              <a:rPr lang="en-US" dirty="0"/>
              <a:t>RSEM and Salmon </a:t>
            </a:r>
          </a:p>
          <a:p>
            <a:r>
              <a:rPr lang="en-US" dirty="0"/>
              <a:t>Batch effect</a:t>
            </a:r>
          </a:p>
          <a:p>
            <a:endParaRPr lang="en-US" dirty="0"/>
          </a:p>
          <a:p>
            <a:endParaRPr lang="en-US" dirty="0"/>
          </a:p>
          <a:p>
            <a:pPr marL="0" indent="0">
              <a:buNone/>
            </a:pPr>
            <a:endParaRPr lang="en-US" dirty="0"/>
          </a:p>
        </p:txBody>
      </p:sp>
    </p:spTree>
    <p:extLst>
      <p:ext uri="{BB962C8B-B14F-4D97-AF65-F5344CB8AC3E}">
        <p14:creationId xmlns:p14="http://schemas.microsoft.com/office/powerpoint/2010/main" val="7559614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871565-4C56-8048-80CC-FB08F279829E}"/>
              </a:ext>
            </a:extLst>
          </p:cNvPr>
          <p:cNvSpPr>
            <a:spLocks noGrp="1"/>
          </p:cNvSpPr>
          <p:nvPr>
            <p:ph type="title"/>
          </p:nvPr>
        </p:nvSpPr>
        <p:spPr/>
        <p:txBody>
          <a:bodyPr/>
          <a:lstStyle/>
          <a:p>
            <a:r>
              <a:rPr lang="en-US" dirty="0"/>
              <a:t>In single-cell data -&gt; ‘alignment’</a:t>
            </a:r>
          </a:p>
        </p:txBody>
      </p:sp>
      <p:pic>
        <p:nvPicPr>
          <p:cNvPr id="5" name="Picture 4" descr="A close up of a map&#10;&#10;Description automatically generated">
            <a:extLst>
              <a:ext uri="{FF2B5EF4-FFF2-40B4-BE49-F238E27FC236}">
                <a16:creationId xmlns:a16="http://schemas.microsoft.com/office/drawing/2014/main" id="{9A8C87C5-A6CB-5F4C-B6C7-0997951D32E0}"/>
              </a:ext>
            </a:extLst>
          </p:cNvPr>
          <p:cNvPicPr>
            <a:picLocks noChangeAspect="1"/>
          </p:cNvPicPr>
          <p:nvPr/>
        </p:nvPicPr>
        <p:blipFill>
          <a:blip r:embed="rId2"/>
          <a:stretch>
            <a:fillRect/>
          </a:stretch>
        </p:blipFill>
        <p:spPr>
          <a:xfrm>
            <a:off x="2774950" y="1816100"/>
            <a:ext cx="6642100" cy="3225800"/>
          </a:xfrm>
          <a:prstGeom prst="rect">
            <a:avLst/>
          </a:prstGeom>
        </p:spPr>
      </p:pic>
      <p:sp>
        <p:nvSpPr>
          <p:cNvPr id="6" name="TextBox 5">
            <a:extLst>
              <a:ext uri="{FF2B5EF4-FFF2-40B4-BE49-F238E27FC236}">
                <a16:creationId xmlns:a16="http://schemas.microsoft.com/office/drawing/2014/main" id="{9A98A20D-C612-2D4C-817C-9111F2B88EB5}"/>
              </a:ext>
            </a:extLst>
          </p:cNvPr>
          <p:cNvSpPr txBox="1"/>
          <p:nvPr/>
        </p:nvSpPr>
        <p:spPr>
          <a:xfrm>
            <a:off x="0" y="6488668"/>
            <a:ext cx="3891578" cy="369332"/>
          </a:xfrm>
          <a:prstGeom prst="rect">
            <a:avLst/>
          </a:prstGeom>
          <a:noFill/>
        </p:spPr>
        <p:txBody>
          <a:bodyPr wrap="none" rtlCol="0">
            <a:spAutoFit/>
          </a:bodyPr>
          <a:lstStyle/>
          <a:p>
            <a:r>
              <a:rPr lang="en-US" dirty="0"/>
              <a:t>Butler et al. Nature Biotechnology 2018</a:t>
            </a:r>
          </a:p>
        </p:txBody>
      </p:sp>
      <p:sp>
        <p:nvSpPr>
          <p:cNvPr id="3" name="Slide Number Placeholder 2">
            <a:extLst>
              <a:ext uri="{FF2B5EF4-FFF2-40B4-BE49-F238E27FC236}">
                <a16:creationId xmlns:a16="http://schemas.microsoft.com/office/drawing/2014/main" id="{8BCB561F-5241-FF46-9547-FDE01B8981B5}"/>
              </a:ext>
            </a:extLst>
          </p:cNvPr>
          <p:cNvSpPr>
            <a:spLocks noGrp="1"/>
          </p:cNvSpPr>
          <p:nvPr>
            <p:ph type="sldNum" sz="quarter" idx="12"/>
          </p:nvPr>
        </p:nvSpPr>
        <p:spPr/>
        <p:txBody>
          <a:bodyPr/>
          <a:lstStyle/>
          <a:p>
            <a:fld id="{0E9AF5E3-916E-8140-84EF-268EAD870652}" type="slidenum">
              <a:rPr lang="en-US" smtClean="0"/>
              <a:t>50</a:t>
            </a:fld>
            <a:endParaRPr lang="en-US"/>
          </a:p>
        </p:txBody>
      </p:sp>
    </p:spTree>
    <p:extLst>
      <p:ext uri="{BB962C8B-B14F-4D97-AF65-F5344CB8AC3E}">
        <p14:creationId xmlns:p14="http://schemas.microsoft.com/office/powerpoint/2010/main" val="48695342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893546-A3BA-284B-81B7-E648168572E1}"/>
              </a:ext>
            </a:extLst>
          </p:cNvPr>
          <p:cNvSpPr>
            <a:spLocks noGrp="1"/>
          </p:cNvSpPr>
          <p:nvPr>
            <p:ph type="title"/>
          </p:nvPr>
        </p:nvSpPr>
        <p:spPr/>
        <p:txBody>
          <a:bodyPr/>
          <a:lstStyle/>
          <a:p>
            <a:r>
              <a:rPr lang="en-US" dirty="0"/>
              <a:t>Think about how batch effects in these contexts:</a:t>
            </a:r>
          </a:p>
        </p:txBody>
      </p:sp>
      <p:sp>
        <p:nvSpPr>
          <p:cNvPr id="3" name="Content Placeholder 2">
            <a:extLst>
              <a:ext uri="{FF2B5EF4-FFF2-40B4-BE49-F238E27FC236}">
                <a16:creationId xmlns:a16="http://schemas.microsoft.com/office/drawing/2014/main" id="{8EC03D97-4A52-FE47-88E7-11737DEC517C}"/>
              </a:ext>
            </a:extLst>
          </p:cNvPr>
          <p:cNvSpPr>
            <a:spLocks noGrp="1"/>
          </p:cNvSpPr>
          <p:nvPr>
            <p:ph idx="1"/>
          </p:nvPr>
        </p:nvSpPr>
        <p:spPr/>
        <p:txBody>
          <a:bodyPr>
            <a:normAutofit fontScale="92500"/>
          </a:bodyPr>
          <a:lstStyle/>
          <a:p>
            <a:r>
              <a:rPr lang="en-US" dirty="0"/>
              <a:t>Scenario 1: only 3 or 4 genes are induced by a very specific perturbation (e.g. CRISPR activation of an enhancer). The control gRNA experiments are performed with a different cell culture.</a:t>
            </a:r>
          </a:p>
          <a:p>
            <a:endParaRPr lang="en-US" dirty="0"/>
          </a:p>
          <a:p>
            <a:r>
              <a:rPr lang="en-US" dirty="0"/>
              <a:t>Scenario 2: Peripheral blood from 100 patients with AML are drawn and processed. You later realize that you want to compare them to healthy individuals. You recruit 100 controls. </a:t>
            </a:r>
          </a:p>
          <a:p>
            <a:endParaRPr lang="en-US" dirty="0"/>
          </a:p>
          <a:p>
            <a:r>
              <a:rPr lang="en-US" dirty="0"/>
              <a:t>Scenario 3: You process blood from 4 AML patients with 4 controls. You repeat this every day for ~4 weeks until you get a sample size of 200. </a:t>
            </a:r>
          </a:p>
        </p:txBody>
      </p:sp>
      <p:sp>
        <p:nvSpPr>
          <p:cNvPr id="4" name="Slide Number Placeholder 3">
            <a:extLst>
              <a:ext uri="{FF2B5EF4-FFF2-40B4-BE49-F238E27FC236}">
                <a16:creationId xmlns:a16="http://schemas.microsoft.com/office/drawing/2014/main" id="{A8BA40F5-17A7-6247-A8BF-4BEB3916B997}"/>
              </a:ext>
            </a:extLst>
          </p:cNvPr>
          <p:cNvSpPr>
            <a:spLocks noGrp="1"/>
          </p:cNvSpPr>
          <p:nvPr>
            <p:ph type="sldNum" sz="quarter" idx="12"/>
          </p:nvPr>
        </p:nvSpPr>
        <p:spPr/>
        <p:txBody>
          <a:bodyPr/>
          <a:lstStyle/>
          <a:p>
            <a:fld id="{0E9AF5E3-916E-8140-84EF-268EAD870652}" type="slidenum">
              <a:rPr lang="en-US" smtClean="0"/>
              <a:t>51</a:t>
            </a:fld>
            <a:endParaRPr lang="en-US"/>
          </a:p>
        </p:txBody>
      </p:sp>
    </p:spTree>
    <p:extLst>
      <p:ext uri="{BB962C8B-B14F-4D97-AF65-F5344CB8AC3E}">
        <p14:creationId xmlns:p14="http://schemas.microsoft.com/office/powerpoint/2010/main" val="357012376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7EDADF-ED61-B54D-86B1-9670E201FBE7}"/>
              </a:ext>
            </a:extLst>
          </p:cNvPr>
          <p:cNvSpPr>
            <a:spLocks noGrp="1"/>
          </p:cNvSpPr>
          <p:nvPr>
            <p:ph type="title"/>
          </p:nvPr>
        </p:nvSpPr>
        <p:spPr/>
        <p:txBody>
          <a:bodyPr/>
          <a:lstStyle/>
          <a:p>
            <a:r>
              <a:rPr lang="en-US" dirty="0"/>
              <a:t>Part 3</a:t>
            </a:r>
          </a:p>
        </p:txBody>
      </p:sp>
      <p:pic>
        <p:nvPicPr>
          <p:cNvPr id="5" name="Picture 4" descr="A screenshot of a cell phone&#10;&#10;Description automatically generated">
            <a:extLst>
              <a:ext uri="{FF2B5EF4-FFF2-40B4-BE49-F238E27FC236}">
                <a16:creationId xmlns:a16="http://schemas.microsoft.com/office/drawing/2014/main" id="{6B130CF7-F6C3-6B4E-ABBF-BEE340885CE0}"/>
              </a:ext>
            </a:extLst>
          </p:cNvPr>
          <p:cNvPicPr>
            <a:picLocks noChangeAspect="1"/>
          </p:cNvPicPr>
          <p:nvPr/>
        </p:nvPicPr>
        <p:blipFill>
          <a:blip r:embed="rId2"/>
          <a:stretch>
            <a:fillRect/>
          </a:stretch>
        </p:blipFill>
        <p:spPr>
          <a:xfrm>
            <a:off x="0" y="1436909"/>
            <a:ext cx="8427308" cy="2241460"/>
          </a:xfrm>
          <a:prstGeom prst="rect">
            <a:avLst/>
          </a:prstGeom>
        </p:spPr>
      </p:pic>
      <p:pic>
        <p:nvPicPr>
          <p:cNvPr id="7" name="Picture 6" descr="A close up of a map&#10;&#10;Description automatically generated">
            <a:extLst>
              <a:ext uri="{FF2B5EF4-FFF2-40B4-BE49-F238E27FC236}">
                <a16:creationId xmlns:a16="http://schemas.microsoft.com/office/drawing/2014/main" id="{972C85A7-137B-9B4D-AAA2-F4D9C23707C0}"/>
              </a:ext>
            </a:extLst>
          </p:cNvPr>
          <p:cNvPicPr>
            <a:picLocks noChangeAspect="1"/>
          </p:cNvPicPr>
          <p:nvPr/>
        </p:nvPicPr>
        <p:blipFill>
          <a:blip r:embed="rId3"/>
          <a:stretch>
            <a:fillRect/>
          </a:stretch>
        </p:blipFill>
        <p:spPr>
          <a:xfrm>
            <a:off x="5216697" y="2226580"/>
            <a:ext cx="6421222" cy="3498808"/>
          </a:xfrm>
          <a:prstGeom prst="rect">
            <a:avLst/>
          </a:prstGeom>
        </p:spPr>
      </p:pic>
      <p:sp>
        <p:nvSpPr>
          <p:cNvPr id="8" name="Content Placeholder 2">
            <a:extLst>
              <a:ext uri="{FF2B5EF4-FFF2-40B4-BE49-F238E27FC236}">
                <a16:creationId xmlns:a16="http://schemas.microsoft.com/office/drawing/2014/main" id="{FC016B04-C4E7-DF4F-9F2F-D2A2ECECB06F}"/>
              </a:ext>
            </a:extLst>
          </p:cNvPr>
          <p:cNvSpPr>
            <a:spLocks noGrp="1"/>
          </p:cNvSpPr>
          <p:nvPr>
            <p:ph idx="1"/>
          </p:nvPr>
        </p:nvSpPr>
        <p:spPr>
          <a:xfrm>
            <a:off x="109151" y="6261280"/>
            <a:ext cx="10515600" cy="4351338"/>
          </a:xfrm>
        </p:spPr>
        <p:txBody>
          <a:bodyPr/>
          <a:lstStyle/>
          <a:p>
            <a:r>
              <a:rPr lang="en-US" dirty="0"/>
              <a:t>Will walk through sample R code after break…</a:t>
            </a:r>
          </a:p>
        </p:txBody>
      </p:sp>
      <p:sp>
        <p:nvSpPr>
          <p:cNvPr id="3" name="Slide Number Placeholder 2">
            <a:extLst>
              <a:ext uri="{FF2B5EF4-FFF2-40B4-BE49-F238E27FC236}">
                <a16:creationId xmlns:a16="http://schemas.microsoft.com/office/drawing/2014/main" id="{2740B83A-B27D-8E46-94BF-18A74E95E6A5}"/>
              </a:ext>
            </a:extLst>
          </p:cNvPr>
          <p:cNvSpPr>
            <a:spLocks noGrp="1"/>
          </p:cNvSpPr>
          <p:nvPr>
            <p:ph type="sldNum" sz="quarter" idx="12"/>
          </p:nvPr>
        </p:nvSpPr>
        <p:spPr/>
        <p:txBody>
          <a:bodyPr/>
          <a:lstStyle/>
          <a:p>
            <a:fld id="{0E9AF5E3-916E-8140-84EF-268EAD870652}" type="slidenum">
              <a:rPr lang="en-US" smtClean="0"/>
              <a:t>52</a:t>
            </a:fld>
            <a:endParaRPr lang="en-US"/>
          </a:p>
        </p:txBody>
      </p:sp>
    </p:spTree>
    <p:extLst>
      <p:ext uri="{BB962C8B-B14F-4D97-AF65-F5344CB8AC3E}">
        <p14:creationId xmlns:p14="http://schemas.microsoft.com/office/powerpoint/2010/main" val="3616030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2970BC-2570-3042-A179-C8C3805F499D}"/>
              </a:ext>
            </a:extLst>
          </p:cNvPr>
          <p:cNvSpPr>
            <a:spLocks noGrp="1"/>
          </p:cNvSpPr>
          <p:nvPr>
            <p:ph type="title"/>
          </p:nvPr>
        </p:nvSpPr>
        <p:spPr/>
        <p:txBody>
          <a:bodyPr/>
          <a:lstStyle/>
          <a:p>
            <a:r>
              <a:rPr lang="en-US" dirty="0"/>
              <a:t>DAVID example</a:t>
            </a:r>
          </a:p>
        </p:txBody>
      </p:sp>
      <p:sp>
        <p:nvSpPr>
          <p:cNvPr id="3" name="Content Placeholder 2">
            <a:extLst>
              <a:ext uri="{FF2B5EF4-FFF2-40B4-BE49-F238E27FC236}">
                <a16:creationId xmlns:a16="http://schemas.microsoft.com/office/drawing/2014/main" id="{432FBC5D-3DDB-E544-B937-0E7CEEB195D2}"/>
              </a:ext>
            </a:extLst>
          </p:cNvPr>
          <p:cNvSpPr>
            <a:spLocks noGrp="1"/>
          </p:cNvSpPr>
          <p:nvPr>
            <p:ph idx="1"/>
          </p:nvPr>
        </p:nvSpPr>
        <p:spPr/>
        <p:txBody>
          <a:bodyPr/>
          <a:lstStyle/>
          <a:p>
            <a:r>
              <a:rPr lang="en-US" dirty="0"/>
              <a:t>Use the “</a:t>
            </a:r>
            <a:r>
              <a:rPr lang="en-US" dirty="0" err="1"/>
              <a:t>erythroid_genes.txt</a:t>
            </a:r>
            <a:r>
              <a:rPr lang="en-US" dirty="0"/>
              <a:t>” list to check for gene set enrichment using the web-based tool. </a:t>
            </a:r>
          </a:p>
        </p:txBody>
      </p:sp>
      <p:sp>
        <p:nvSpPr>
          <p:cNvPr id="4" name="Slide Number Placeholder 3">
            <a:extLst>
              <a:ext uri="{FF2B5EF4-FFF2-40B4-BE49-F238E27FC236}">
                <a16:creationId xmlns:a16="http://schemas.microsoft.com/office/drawing/2014/main" id="{63B99143-C02B-464F-8A42-9582EF0E3E2D}"/>
              </a:ext>
            </a:extLst>
          </p:cNvPr>
          <p:cNvSpPr>
            <a:spLocks noGrp="1"/>
          </p:cNvSpPr>
          <p:nvPr>
            <p:ph type="sldNum" sz="quarter" idx="12"/>
          </p:nvPr>
        </p:nvSpPr>
        <p:spPr/>
        <p:txBody>
          <a:bodyPr/>
          <a:lstStyle/>
          <a:p>
            <a:fld id="{0E9AF5E3-916E-8140-84EF-268EAD870652}" type="slidenum">
              <a:rPr lang="en-US" smtClean="0"/>
              <a:t>53</a:t>
            </a:fld>
            <a:endParaRPr lang="en-US"/>
          </a:p>
        </p:txBody>
      </p:sp>
    </p:spTree>
    <p:extLst>
      <p:ext uri="{BB962C8B-B14F-4D97-AF65-F5344CB8AC3E}">
        <p14:creationId xmlns:p14="http://schemas.microsoft.com/office/powerpoint/2010/main" val="45280285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9540BD-83B7-9C47-A145-A02DBBA27654}"/>
              </a:ext>
            </a:extLst>
          </p:cNvPr>
          <p:cNvSpPr>
            <a:spLocks noGrp="1"/>
          </p:cNvSpPr>
          <p:nvPr>
            <p:ph type="title"/>
          </p:nvPr>
        </p:nvSpPr>
        <p:spPr/>
        <p:txBody>
          <a:bodyPr/>
          <a:lstStyle/>
          <a:p>
            <a:r>
              <a:rPr lang="en-US" dirty="0"/>
              <a:t>Python programming (Part 5)</a:t>
            </a:r>
          </a:p>
        </p:txBody>
      </p:sp>
      <p:sp>
        <p:nvSpPr>
          <p:cNvPr id="3" name="Content Placeholder 2">
            <a:extLst>
              <a:ext uri="{FF2B5EF4-FFF2-40B4-BE49-F238E27FC236}">
                <a16:creationId xmlns:a16="http://schemas.microsoft.com/office/drawing/2014/main" id="{FF642195-A5EB-C24B-9CDE-E7452488D592}"/>
              </a:ext>
            </a:extLst>
          </p:cNvPr>
          <p:cNvSpPr>
            <a:spLocks noGrp="1"/>
          </p:cNvSpPr>
          <p:nvPr>
            <p:ph idx="1"/>
          </p:nvPr>
        </p:nvSpPr>
        <p:spPr/>
        <p:txBody>
          <a:bodyPr/>
          <a:lstStyle/>
          <a:p>
            <a:pPr marL="0" indent="0">
              <a:buNone/>
            </a:pPr>
            <a:r>
              <a:rPr lang="en-US" dirty="0">
                <a:latin typeface="Courier" pitchFamily="2" charset="0"/>
              </a:rPr>
              <a:t>import </a:t>
            </a:r>
            <a:r>
              <a:rPr lang="en-US" dirty="0" err="1">
                <a:latin typeface="Courier" pitchFamily="2" charset="0"/>
              </a:rPr>
              <a:t>matplotlib.pyplot</a:t>
            </a:r>
            <a:r>
              <a:rPr lang="en-US" dirty="0">
                <a:latin typeface="Courier" pitchFamily="2" charset="0"/>
              </a:rPr>
              <a:t> as </a:t>
            </a:r>
            <a:r>
              <a:rPr lang="en-US" dirty="0" err="1">
                <a:latin typeface="Courier" pitchFamily="2" charset="0"/>
              </a:rPr>
              <a:t>plt</a:t>
            </a:r>
            <a:endParaRPr lang="en-US" dirty="0">
              <a:latin typeface="Courier" pitchFamily="2" charset="0"/>
            </a:endParaRPr>
          </a:p>
          <a:p>
            <a:pPr>
              <a:buFont typeface="Wingdings" pitchFamily="2" charset="2"/>
              <a:buChar char="Ø"/>
            </a:pPr>
            <a:endParaRPr lang="en-US" dirty="0">
              <a:latin typeface="Courier" pitchFamily="2" charset="0"/>
            </a:endParaRPr>
          </a:p>
          <a:p>
            <a:pPr marL="0" indent="0">
              <a:buNone/>
            </a:pPr>
            <a:r>
              <a:rPr lang="en-US" dirty="0">
                <a:latin typeface="Calibri" panose="020F0502020204030204" pitchFamily="34" charset="0"/>
                <a:cs typeface="Calibri" panose="020F0502020204030204" pitchFamily="34" charset="0"/>
              </a:rPr>
              <a:t>Rough pseudocode:</a:t>
            </a:r>
          </a:p>
          <a:p>
            <a:pPr>
              <a:buFontTx/>
              <a:buChar char="-"/>
            </a:pPr>
            <a:r>
              <a:rPr lang="en-US" dirty="0">
                <a:latin typeface="Calibri" panose="020F0502020204030204" pitchFamily="34" charset="0"/>
                <a:cs typeface="Calibri" panose="020F0502020204030204" pitchFamily="34" charset="0"/>
              </a:rPr>
              <a:t>Script imports a directory name</a:t>
            </a:r>
          </a:p>
          <a:p>
            <a:pPr>
              <a:buFontTx/>
              <a:buChar char="-"/>
            </a:pPr>
            <a:r>
              <a:rPr lang="en-US" dirty="0">
                <a:latin typeface="Calibri" panose="020F0502020204030204" pitchFamily="34" charset="0"/>
                <a:cs typeface="Calibri" panose="020F0502020204030204" pitchFamily="34" charset="0"/>
              </a:rPr>
              <a:t>Identifies all files + their names</a:t>
            </a:r>
          </a:p>
          <a:p>
            <a:pPr>
              <a:buFontTx/>
              <a:buChar char="-"/>
            </a:pPr>
            <a:r>
              <a:rPr lang="en-US" dirty="0">
                <a:latin typeface="Calibri" panose="020F0502020204030204" pitchFamily="34" charset="0"/>
                <a:cs typeface="Calibri" panose="020F0502020204030204" pitchFamily="34" charset="0"/>
              </a:rPr>
              <a:t>Pull coverage per position into a data vector / list</a:t>
            </a:r>
          </a:p>
          <a:p>
            <a:pPr>
              <a:buFontTx/>
              <a:buChar char="-"/>
            </a:pPr>
            <a:r>
              <a:rPr lang="en-US" dirty="0">
                <a:latin typeface="Calibri" panose="020F0502020204030204" pitchFamily="34" charset="0"/>
                <a:cs typeface="Calibri" panose="020F0502020204030204" pitchFamily="34" charset="0"/>
              </a:rPr>
              <a:t>Plot value per position and add the original name</a:t>
            </a:r>
          </a:p>
        </p:txBody>
      </p:sp>
      <p:sp>
        <p:nvSpPr>
          <p:cNvPr id="4" name="Slide Number Placeholder 3">
            <a:extLst>
              <a:ext uri="{FF2B5EF4-FFF2-40B4-BE49-F238E27FC236}">
                <a16:creationId xmlns:a16="http://schemas.microsoft.com/office/drawing/2014/main" id="{6B3AD95C-62D4-F042-B2E5-AF0E581D426D}"/>
              </a:ext>
            </a:extLst>
          </p:cNvPr>
          <p:cNvSpPr>
            <a:spLocks noGrp="1"/>
          </p:cNvSpPr>
          <p:nvPr>
            <p:ph type="sldNum" sz="quarter" idx="12"/>
          </p:nvPr>
        </p:nvSpPr>
        <p:spPr/>
        <p:txBody>
          <a:bodyPr/>
          <a:lstStyle/>
          <a:p>
            <a:fld id="{0E9AF5E3-916E-8140-84EF-268EAD870652}" type="slidenum">
              <a:rPr lang="en-US" smtClean="0"/>
              <a:t>54</a:t>
            </a:fld>
            <a:endParaRPr lang="en-US"/>
          </a:p>
        </p:txBody>
      </p:sp>
    </p:spTree>
    <p:extLst>
      <p:ext uri="{BB962C8B-B14F-4D97-AF65-F5344CB8AC3E}">
        <p14:creationId xmlns:p14="http://schemas.microsoft.com/office/powerpoint/2010/main" val="305009429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03B504-1489-5047-A58F-593A219148B3}"/>
              </a:ext>
            </a:extLst>
          </p:cNvPr>
          <p:cNvSpPr>
            <a:spLocks noGrp="1"/>
          </p:cNvSpPr>
          <p:nvPr>
            <p:ph type="title"/>
          </p:nvPr>
        </p:nvSpPr>
        <p:spPr/>
        <p:txBody>
          <a:bodyPr/>
          <a:lstStyle/>
          <a:p>
            <a:r>
              <a:rPr lang="en-US" dirty="0"/>
              <a:t>Example</a:t>
            </a:r>
          </a:p>
        </p:txBody>
      </p:sp>
      <p:pic>
        <p:nvPicPr>
          <p:cNvPr id="7" name="Picture 6" descr="A close up of a map&#10;&#10;Description automatically generated">
            <a:extLst>
              <a:ext uri="{FF2B5EF4-FFF2-40B4-BE49-F238E27FC236}">
                <a16:creationId xmlns:a16="http://schemas.microsoft.com/office/drawing/2014/main" id="{533789FC-A1C8-104F-9911-F182E5D25C8B}"/>
              </a:ext>
            </a:extLst>
          </p:cNvPr>
          <p:cNvPicPr>
            <a:picLocks noChangeAspect="1"/>
          </p:cNvPicPr>
          <p:nvPr/>
        </p:nvPicPr>
        <p:blipFill>
          <a:blip r:embed="rId2"/>
          <a:stretch>
            <a:fillRect/>
          </a:stretch>
        </p:blipFill>
        <p:spPr>
          <a:xfrm>
            <a:off x="3323968" y="950113"/>
            <a:ext cx="6794850" cy="5636038"/>
          </a:xfrm>
          <a:prstGeom prst="rect">
            <a:avLst/>
          </a:prstGeom>
        </p:spPr>
      </p:pic>
      <p:sp>
        <p:nvSpPr>
          <p:cNvPr id="3" name="Slide Number Placeholder 2">
            <a:extLst>
              <a:ext uri="{FF2B5EF4-FFF2-40B4-BE49-F238E27FC236}">
                <a16:creationId xmlns:a16="http://schemas.microsoft.com/office/drawing/2014/main" id="{10D79419-008D-0641-B968-ED013DB5108E}"/>
              </a:ext>
            </a:extLst>
          </p:cNvPr>
          <p:cNvSpPr>
            <a:spLocks noGrp="1"/>
          </p:cNvSpPr>
          <p:nvPr>
            <p:ph type="sldNum" sz="quarter" idx="12"/>
          </p:nvPr>
        </p:nvSpPr>
        <p:spPr/>
        <p:txBody>
          <a:bodyPr/>
          <a:lstStyle/>
          <a:p>
            <a:fld id="{0E9AF5E3-916E-8140-84EF-268EAD870652}" type="slidenum">
              <a:rPr lang="en-US" smtClean="0"/>
              <a:t>55</a:t>
            </a:fld>
            <a:endParaRPr lang="en-US"/>
          </a:p>
        </p:txBody>
      </p:sp>
    </p:spTree>
    <p:extLst>
      <p:ext uri="{BB962C8B-B14F-4D97-AF65-F5344CB8AC3E}">
        <p14:creationId xmlns:p14="http://schemas.microsoft.com/office/powerpoint/2010/main" val="344292774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D0C40D-CF3C-7B45-94F6-EADFE1DF9964}"/>
              </a:ext>
            </a:extLst>
          </p:cNvPr>
          <p:cNvSpPr>
            <a:spLocks noGrp="1"/>
          </p:cNvSpPr>
          <p:nvPr>
            <p:ph type="title"/>
          </p:nvPr>
        </p:nvSpPr>
        <p:spPr>
          <a:xfrm>
            <a:off x="838200" y="365125"/>
            <a:ext cx="11073714" cy="1325563"/>
          </a:xfrm>
        </p:spPr>
        <p:txBody>
          <a:bodyPr/>
          <a:lstStyle/>
          <a:p>
            <a:r>
              <a:rPr lang="en-US" dirty="0"/>
              <a:t>Part 6 – very recent batch example (2019/2020)</a:t>
            </a:r>
          </a:p>
        </p:txBody>
      </p:sp>
      <p:pic>
        <p:nvPicPr>
          <p:cNvPr id="6" name="Picture 5">
            <a:extLst>
              <a:ext uri="{FF2B5EF4-FFF2-40B4-BE49-F238E27FC236}">
                <a16:creationId xmlns:a16="http://schemas.microsoft.com/office/drawing/2014/main" id="{8847C442-9F97-3D4F-BFB6-92DD939318EB}"/>
              </a:ext>
            </a:extLst>
          </p:cNvPr>
          <p:cNvPicPr>
            <a:picLocks noChangeAspect="1"/>
          </p:cNvPicPr>
          <p:nvPr/>
        </p:nvPicPr>
        <p:blipFill>
          <a:blip r:embed="rId2"/>
          <a:stretch>
            <a:fillRect/>
          </a:stretch>
        </p:blipFill>
        <p:spPr>
          <a:xfrm>
            <a:off x="529281" y="1733937"/>
            <a:ext cx="9867900" cy="1625600"/>
          </a:xfrm>
          <a:prstGeom prst="rect">
            <a:avLst/>
          </a:prstGeom>
        </p:spPr>
      </p:pic>
      <p:pic>
        <p:nvPicPr>
          <p:cNvPr id="7" name="Picture 6" descr="A close up of a map&#10;&#10;Description automatically generated">
            <a:extLst>
              <a:ext uri="{FF2B5EF4-FFF2-40B4-BE49-F238E27FC236}">
                <a16:creationId xmlns:a16="http://schemas.microsoft.com/office/drawing/2014/main" id="{C999D131-C0C2-CE43-99E2-FD71859B5025}"/>
              </a:ext>
            </a:extLst>
          </p:cNvPr>
          <p:cNvPicPr>
            <a:picLocks noChangeAspect="1"/>
          </p:cNvPicPr>
          <p:nvPr/>
        </p:nvPicPr>
        <p:blipFill>
          <a:blip r:embed="rId3"/>
          <a:stretch>
            <a:fillRect/>
          </a:stretch>
        </p:blipFill>
        <p:spPr>
          <a:xfrm>
            <a:off x="7306619" y="2804296"/>
            <a:ext cx="4356100" cy="3416300"/>
          </a:xfrm>
          <a:prstGeom prst="rect">
            <a:avLst/>
          </a:prstGeom>
        </p:spPr>
      </p:pic>
      <p:sp>
        <p:nvSpPr>
          <p:cNvPr id="3" name="Slide Number Placeholder 2">
            <a:extLst>
              <a:ext uri="{FF2B5EF4-FFF2-40B4-BE49-F238E27FC236}">
                <a16:creationId xmlns:a16="http://schemas.microsoft.com/office/drawing/2014/main" id="{CADB43FD-E1B1-6146-A39B-5714A0F76014}"/>
              </a:ext>
            </a:extLst>
          </p:cNvPr>
          <p:cNvSpPr>
            <a:spLocks noGrp="1"/>
          </p:cNvSpPr>
          <p:nvPr>
            <p:ph type="sldNum" sz="quarter" idx="12"/>
          </p:nvPr>
        </p:nvSpPr>
        <p:spPr/>
        <p:txBody>
          <a:bodyPr/>
          <a:lstStyle/>
          <a:p>
            <a:fld id="{0E9AF5E3-916E-8140-84EF-268EAD870652}" type="slidenum">
              <a:rPr lang="en-US" smtClean="0"/>
              <a:t>56</a:t>
            </a:fld>
            <a:endParaRPr lang="en-US"/>
          </a:p>
        </p:txBody>
      </p:sp>
    </p:spTree>
    <p:extLst>
      <p:ext uri="{BB962C8B-B14F-4D97-AF65-F5344CB8AC3E}">
        <p14:creationId xmlns:p14="http://schemas.microsoft.com/office/powerpoint/2010/main" val="68431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470C09A-DD09-9A4F-AC3C-0A4E1986F38D}"/>
              </a:ext>
            </a:extLst>
          </p:cNvPr>
          <p:cNvSpPr>
            <a:spLocks noGrp="1"/>
          </p:cNvSpPr>
          <p:nvPr>
            <p:ph type="sldNum" sz="quarter" idx="12"/>
          </p:nvPr>
        </p:nvSpPr>
        <p:spPr/>
        <p:txBody>
          <a:bodyPr/>
          <a:lstStyle/>
          <a:p>
            <a:fld id="{0E9AF5E3-916E-8140-84EF-268EAD870652}" type="slidenum">
              <a:rPr lang="en-US" smtClean="0"/>
              <a:t>57</a:t>
            </a:fld>
            <a:endParaRPr lang="en-US"/>
          </a:p>
        </p:txBody>
      </p:sp>
      <p:sp>
        <p:nvSpPr>
          <p:cNvPr id="5" name="Title 4">
            <a:extLst>
              <a:ext uri="{FF2B5EF4-FFF2-40B4-BE49-F238E27FC236}">
                <a16:creationId xmlns:a16="http://schemas.microsoft.com/office/drawing/2014/main" id="{C30A0D26-33B2-C349-AAD0-9EB809B2DB81}"/>
              </a:ext>
            </a:extLst>
          </p:cNvPr>
          <p:cNvSpPr>
            <a:spLocks noGrp="1"/>
          </p:cNvSpPr>
          <p:nvPr>
            <p:ph type="title"/>
          </p:nvPr>
        </p:nvSpPr>
        <p:spPr/>
        <p:txBody>
          <a:bodyPr/>
          <a:lstStyle/>
          <a:p>
            <a:r>
              <a:rPr lang="en-US" dirty="0"/>
              <a:t>Common R error</a:t>
            </a:r>
          </a:p>
        </p:txBody>
      </p:sp>
      <p:pic>
        <p:nvPicPr>
          <p:cNvPr id="6" name="Picture 5">
            <a:extLst>
              <a:ext uri="{FF2B5EF4-FFF2-40B4-BE49-F238E27FC236}">
                <a16:creationId xmlns:a16="http://schemas.microsoft.com/office/drawing/2014/main" id="{93DB4168-1DBA-4A43-AA29-B6062D68933C}"/>
              </a:ext>
            </a:extLst>
          </p:cNvPr>
          <p:cNvPicPr>
            <a:picLocks noChangeAspect="1"/>
          </p:cNvPicPr>
          <p:nvPr/>
        </p:nvPicPr>
        <p:blipFill>
          <a:blip r:embed="rId2"/>
          <a:stretch>
            <a:fillRect/>
          </a:stretch>
        </p:blipFill>
        <p:spPr>
          <a:xfrm>
            <a:off x="838200" y="2248702"/>
            <a:ext cx="6273800" cy="850900"/>
          </a:xfrm>
          <a:prstGeom prst="rect">
            <a:avLst/>
          </a:prstGeom>
        </p:spPr>
      </p:pic>
      <p:sp>
        <p:nvSpPr>
          <p:cNvPr id="7" name="TextBox 6">
            <a:extLst>
              <a:ext uri="{FF2B5EF4-FFF2-40B4-BE49-F238E27FC236}">
                <a16:creationId xmlns:a16="http://schemas.microsoft.com/office/drawing/2014/main" id="{8DFCF8DE-6617-1F43-A4F3-408B17E97ACA}"/>
              </a:ext>
            </a:extLst>
          </p:cNvPr>
          <p:cNvSpPr txBox="1"/>
          <p:nvPr/>
        </p:nvSpPr>
        <p:spPr>
          <a:xfrm>
            <a:off x="609599" y="1771412"/>
            <a:ext cx="6624314" cy="461665"/>
          </a:xfrm>
          <a:prstGeom prst="rect">
            <a:avLst/>
          </a:prstGeom>
          <a:noFill/>
        </p:spPr>
        <p:txBody>
          <a:bodyPr wrap="none" rtlCol="0">
            <a:spAutoFit/>
          </a:bodyPr>
          <a:lstStyle/>
          <a:p>
            <a:r>
              <a:rPr lang="en-US" sz="2400" dirty="0"/>
              <a:t>1. Trying to install a Bioconductor package via CRAN</a:t>
            </a:r>
          </a:p>
        </p:txBody>
      </p:sp>
      <p:sp>
        <p:nvSpPr>
          <p:cNvPr id="8" name="TextBox 7">
            <a:extLst>
              <a:ext uri="{FF2B5EF4-FFF2-40B4-BE49-F238E27FC236}">
                <a16:creationId xmlns:a16="http://schemas.microsoft.com/office/drawing/2014/main" id="{2E6925D5-8E6C-EB48-A558-24EB4E5BE634}"/>
              </a:ext>
            </a:extLst>
          </p:cNvPr>
          <p:cNvSpPr txBox="1"/>
          <p:nvPr/>
        </p:nvSpPr>
        <p:spPr>
          <a:xfrm>
            <a:off x="838200" y="3198167"/>
            <a:ext cx="3818481" cy="461665"/>
          </a:xfrm>
          <a:prstGeom prst="rect">
            <a:avLst/>
          </a:prstGeom>
          <a:noFill/>
        </p:spPr>
        <p:txBody>
          <a:bodyPr wrap="none" rtlCol="0">
            <a:spAutoFit/>
          </a:bodyPr>
          <a:lstStyle/>
          <a:p>
            <a:r>
              <a:rPr lang="en-US" sz="2400" dirty="0"/>
              <a:t>Fix:: use </a:t>
            </a:r>
            <a:r>
              <a:rPr lang="en-US" sz="2400" dirty="0" err="1"/>
              <a:t>BiocManager</a:t>
            </a:r>
            <a:r>
              <a:rPr lang="en-US" sz="2400" dirty="0"/>
              <a:t>::install</a:t>
            </a:r>
          </a:p>
        </p:txBody>
      </p:sp>
      <p:sp>
        <p:nvSpPr>
          <p:cNvPr id="10" name="TextBox 9">
            <a:extLst>
              <a:ext uri="{FF2B5EF4-FFF2-40B4-BE49-F238E27FC236}">
                <a16:creationId xmlns:a16="http://schemas.microsoft.com/office/drawing/2014/main" id="{76CDBBAB-D728-794D-9091-82D6A3E2ACC3}"/>
              </a:ext>
            </a:extLst>
          </p:cNvPr>
          <p:cNvSpPr txBox="1"/>
          <p:nvPr/>
        </p:nvSpPr>
        <p:spPr>
          <a:xfrm>
            <a:off x="662943" y="4022435"/>
            <a:ext cx="8669489" cy="1200329"/>
          </a:xfrm>
          <a:prstGeom prst="rect">
            <a:avLst/>
          </a:prstGeom>
          <a:noFill/>
        </p:spPr>
        <p:txBody>
          <a:bodyPr wrap="none" rtlCol="0">
            <a:spAutoFit/>
          </a:bodyPr>
          <a:lstStyle/>
          <a:p>
            <a:r>
              <a:rPr lang="en-US" sz="2400" dirty="0"/>
              <a:t>This error message is poorly communicated. When in doubt, google </a:t>
            </a:r>
          </a:p>
          <a:p>
            <a:r>
              <a:rPr lang="en-US" sz="2400" dirty="0"/>
              <a:t>‘install R package </a:t>
            </a:r>
            <a:r>
              <a:rPr lang="en-US" sz="2400" dirty="0" err="1"/>
              <a:t>xyz</a:t>
            </a:r>
            <a:r>
              <a:rPr lang="en-US" sz="2400" dirty="0"/>
              <a:t>’ (e.g. </a:t>
            </a:r>
            <a:r>
              <a:rPr lang="en-US" sz="2400" dirty="0" err="1"/>
              <a:t>xyz</a:t>
            </a:r>
            <a:r>
              <a:rPr lang="en-US" sz="2400" dirty="0"/>
              <a:t> = DESeq2) and you will see if it is on</a:t>
            </a:r>
          </a:p>
          <a:p>
            <a:r>
              <a:rPr lang="en-US" sz="2400" dirty="0"/>
              <a:t>CRAN or Bioconductor</a:t>
            </a:r>
          </a:p>
        </p:txBody>
      </p:sp>
    </p:spTree>
    <p:extLst>
      <p:ext uri="{BB962C8B-B14F-4D97-AF65-F5344CB8AC3E}">
        <p14:creationId xmlns:p14="http://schemas.microsoft.com/office/powerpoint/2010/main" val="7169309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4A6D8C-D676-7C46-90E3-1D642A71BE2D}"/>
              </a:ext>
            </a:extLst>
          </p:cNvPr>
          <p:cNvSpPr>
            <a:spLocks noGrp="1"/>
          </p:cNvSpPr>
          <p:nvPr>
            <p:ph type="title"/>
          </p:nvPr>
        </p:nvSpPr>
        <p:spPr/>
        <p:txBody>
          <a:bodyPr>
            <a:normAutofit/>
          </a:bodyPr>
          <a:lstStyle/>
          <a:p>
            <a:r>
              <a:rPr lang="en-US" sz="3600" b="1" dirty="0"/>
              <a:t>STAR (Spliced Transcripts Alignment to a Reference) </a:t>
            </a:r>
          </a:p>
        </p:txBody>
      </p:sp>
      <p:pic>
        <p:nvPicPr>
          <p:cNvPr id="4" name="Picture 3" descr="Diagram&#10;&#10;Description automatically generated">
            <a:extLst>
              <a:ext uri="{FF2B5EF4-FFF2-40B4-BE49-F238E27FC236}">
                <a16:creationId xmlns:a16="http://schemas.microsoft.com/office/drawing/2014/main" id="{7C076D8A-B0FD-6E4D-849A-B63099964379}"/>
              </a:ext>
            </a:extLst>
          </p:cNvPr>
          <p:cNvPicPr>
            <a:picLocks noChangeAspect="1"/>
          </p:cNvPicPr>
          <p:nvPr/>
        </p:nvPicPr>
        <p:blipFill>
          <a:blip r:embed="rId2"/>
          <a:stretch>
            <a:fillRect/>
          </a:stretch>
        </p:blipFill>
        <p:spPr>
          <a:xfrm>
            <a:off x="193040" y="3006908"/>
            <a:ext cx="5613400" cy="3695700"/>
          </a:xfrm>
          <a:prstGeom prst="rect">
            <a:avLst/>
          </a:prstGeom>
        </p:spPr>
      </p:pic>
      <p:pic>
        <p:nvPicPr>
          <p:cNvPr id="6" name="Picture 5" descr="Diagram&#10;&#10;Description automatically generated">
            <a:extLst>
              <a:ext uri="{FF2B5EF4-FFF2-40B4-BE49-F238E27FC236}">
                <a16:creationId xmlns:a16="http://schemas.microsoft.com/office/drawing/2014/main" id="{9C809DA2-DA13-2045-B833-09827BAF64C6}"/>
              </a:ext>
            </a:extLst>
          </p:cNvPr>
          <p:cNvPicPr>
            <a:picLocks noChangeAspect="1"/>
          </p:cNvPicPr>
          <p:nvPr/>
        </p:nvPicPr>
        <p:blipFill>
          <a:blip r:embed="rId3"/>
          <a:stretch>
            <a:fillRect/>
          </a:stretch>
        </p:blipFill>
        <p:spPr>
          <a:xfrm>
            <a:off x="5603240" y="3538290"/>
            <a:ext cx="5896909" cy="3319710"/>
          </a:xfrm>
          <a:prstGeom prst="rect">
            <a:avLst/>
          </a:prstGeom>
        </p:spPr>
      </p:pic>
      <p:sp>
        <p:nvSpPr>
          <p:cNvPr id="7" name="TextBox 6">
            <a:extLst>
              <a:ext uri="{FF2B5EF4-FFF2-40B4-BE49-F238E27FC236}">
                <a16:creationId xmlns:a16="http://schemas.microsoft.com/office/drawing/2014/main" id="{02397466-F708-0148-B1A3-E8523FBD6284}"/>
              </a:ext>
            </a:extLst>
          </p:cNvPr>
          <p:cNvSpPr txBox="1"/>
          <p:nvPr/>
        </p:nvSpPr>
        <p:spPr>
          <a:xfrm>
            <a:off x="838200" y="1644992"/>
            <a:ext cx="10011032" cy="830997"/>
          </a:xfrm>
          <a:prstGeom prst="rect">
            <a:avLst/>
          </a:prstGeom>
          <a:noFill/>
        </p:spPr>
        <p:txBody>
          <a:bodyPr wrap="square" rtlCol="0">
            <a:spAutoFit/>
          </a:bodyPr>
          <a:lstStyle/>
          <a:p>
            <a:r>
              <a:rPr lang="en-US" sz="2400" dirty="0"/>
              <a:t>In RNA-seq, reads come from non-contiguous locations in the genome (due to splicing). An aligner must be aware of this. </a:t>
            </a:r>
          </a:p>
        </p:txBody>
      </p:sp>
    </p:spTree>
    <p:extLst>
      <p:ext uri="{BB962C8B-B14F-4D97-AF65-F5344CB8AC3E}">
        <p14:creationId xmlns:p14="http://schemas.microsoft.com/office/powerpoint/2010/main" val="40452034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3D672E-2734-1B43-8425-BA61D9C2A168}"/>
              </a:ext>
            </a:extLst>
          </p:cNvPr>
          <p:cNvSpPr>
            <a:spLocks noGrp="1"/>
          </p:cNvSpPr>
          <p:nvPr>
            <p:ph type="title"/>
          </p:nvPr>
        </p:nvSpPr>
        <p:spPr/>
        <p:txBody>
          <a:bodyPr/>
          <a:lstStyle/>
          <a:p>
            <a:r>
              <a:rPr lang="en-US" b="1" dirty="0"/>
              <a:t>STAR </a:t>
            </a:r>
          </a:p>
        </p:txBody>
      </p:sp>
      <p:sp>
        <p:nvSpPr>
          <p:cNvPr id="3" name="Content Placeholder 2">
            <a:extLst>
              <a:ext uri="{FF2B5EF4-FFF2-40B4-BE49-F238E27FC236}">
                <a16:creationId xmlns:a16="http://schemas.microsoft.com/office/drawing/2014/main" id="{8DBED1E6-BFF8-4042-849A-953C8F221D64}"/>
              </a:ext>
            </a:extLst>
          </p:cNvPr>
          <p:cNvSpPr>
            <a:spLocks noGrp="1"/>
          </p:cNvSpPr>
          <p:nvPr>
            <p:ph idx="1"/>
          </p:nvPr>
        </p:nvSpPr>
        <p:spPr/>
        <p:txBody>
          <a:bodyPr/>
          <a:lstStyle/>
          <a:p>
            <a:r>
              <a:rPr lang="en-US" dirty="0"/>
              <a:t>Fast at the expense of being memory intensive (~30GB of RAM required for alignment human genome). </a:t>
            </a:r>
          </a:p>
          <a:p>
            <a:r>
              <a:rPr lang="en-US" dirty="0"/>
              <a:t>Therefore, the computation needs to be done on Pegasus.</a:t>
            </a:r>
          </a:p>
          <a:p>
            <a:endParaRPr lang="en-US" dirty="0"/>
          </a:p>
          <a:p>
            <a:endParaRPr lang="en-US" dirty="0"/>
          </a:p>
          <a:p>
            <a:pPr marL="0" indent="0">
              <a:buNone/>
            </a:pPr>
            <a:endParaRPr lang="en-US" dirty="0"/>
          </a:p>
          <a:p>
            <a:r>
              <a:rPr lang="en-US" dirty="0"/>
              <a:t>STAR Reference manual: </a:t>
            </a:r>
            <a:r>
              <a:rPr lang="en-US" dirty="0">
                <a:hlinkClick r:id="rId2"/>
              </a:rPr>
              <a:t>https://physiology.med.cornell.edu/faculty/skrabanek/lab/angsd/lecture_notes/STARmanual.pdf</a:t>
            </a:r>
            <a:endParaRPr lang="en-US" dirty="0"/>
          </a:p>
          <a:p>
            <a:endParaRPr lang="en-US" dirty="0"/>
          </a:p>
        </p:txBody>
      </p:sp>
    </p:spTree>
    <p:extLst>
      <p:ext uri="{BB962C8B-B14F-4D97-AF65-F5344CB8AC3E}">
        <p14:creationId xmlns:p14="http://schemas.microsoft.com/office/powerpoint/2010/main" val="7486077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E40430-9497-1C46-BB2F-852FDD9814F3}"/>
              </a:ext>
            </a:extLst>
          </p:cNvPr>
          <p:cNvSpPr>
            <a:spLocks noGrp="1"/>
          </p:cNvSpPr>
          <p:nvPr>
            <p:ph type="title"/>
          </p:nvPr>
        </p:nvSpPr>
        <p:spPr/>
        <p:txBody>
          <a:bodyPr/>
          <a:lstStyle/>
          <a:p>
            <a:r>
              <a:rPr lang="en-US" b="1" dirty="0"/>
              <a:t>Login to Pegasus </a:t>
            </a:r>
          </a:p>
        </p:txBody>
      </p:sp>
      <p:sp>
        <p:nvSpPr>
          <p:cNvPr id="3" name="Content Placeholder 2">
            <a:extLst>
              <a:ext uri="{FF2B5EF4-FFF2-40B4-BE49-F238E27FC236}">
                <a16:creationId xmlns:a16="http://schemas.microsoft.com/office/drawing/2014/main" id="{8B0D6287-5E3D-E842-9027-04FF02372ADC}"/>
              </a:ext>
            </a:extLst>
          </p:cNvPr>
          <p:cNvSpPr>
            <a:spLocks noGrp="1"/>
          </p:cNvSpPr>
          <p:nvPr>
            <p:ph idx="1"/>
          </p:nvPr>
        </p:nvSpPr>
        <p:spPr/>
        <p:txBody>
          <a:bodyPr/>
          <a:lstStyle/>
          <a:p>
            <a:r>
              <a:rPr lang="en-US" dirty="0"/>
              <a:t>Simple version: Pegasus is a lot of small computers (nodes) combined to be one giant computer. </a:t>
            </a:r>
          </a:p>
          <a:p>
            <a:r>
              <a:rPr lang="en-US" b="1" dirty="0"/>
              <a:t>Login nodes </a:t>
            </a:r>
            <a:r>
              <a:rPr lang="en-US" dirty="0"/>
              <a:t>are for logging on to the cluster and browsing files. </a:t>
            </a:r>
            <a:r>
              <a:rPr lang="en-US" i="1" dirty="0"/>
              <a:t>No intensive computations should (can) be run on login nodes. </a:t>
            </a:r>
          </a:p>
          <a:p>
            <a:r>
              <a:rPr lang="en-US" b="1" dirty="0"/>
              <a:t>Compute nodes </a:t>
            </a:r>
            <a:r>
              <a:rPr lang="en-US" dirty="0"/>
              <a:t>are for doing intensive computations (like STAR). </a:t>
            </a:r>
            <a:endParaRPr lang="en-US" b="1" dirty="0"/>
          </a:p>
        </p:txBody>
      </p:sp>
      <p:pic>
        <p:nvPicPr>
          <p:cNvPr id="5" name="Picture 4">
            <a:extLst>
              <a:ext uri="{FF2B5EF4-FFF2-40B4-BE49-F238E27FC236}">
                <a16:creationId xmlns:a16="http://schemas.microsoft.com/office/drawing/2014/main" id="{9AC4833E-27A0-7749-9BD8-CBF583C68979}"/>
              </a:ext>
            </a:extLst>
          </p:cNvPr>
          <p:cNvPicPr>
            <a:picLocks noChangeAspect="1"/>
          </p:cNvPicPr>
          <p:nvPr/>
        </p:nvPicPr>
        <p:blipFill>
          <a:blip r:embed="rId2"/>
          <a:stretch>
            <a:fillRect/>
          </a:stretch>
        </p:blipFill>
        <p:spPr>
          <a:xfrm>
            <a:off x="1353594" y="4960307"/>
            <a:ext cx="8310704" cy="850270"/>
          </a:xfrm>
          <a:prstGeom prst="rect">
            <a:avLst/>
          </a:prstGeom>
        </p:spPr>
      </p:pic>
    </p:spTree>
    <p:extLst>
      <p:ext uri="{BB962C8B-B14F-4D97-AF65-F5344CB8AC3E}">
        <p14:creationId xmlns:p14="http://schemas.microsoft.com/office/powerpoint/2010/main" val="14821663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625C2-33F6-2C48-91F1-A293CFDA01E0}"/>
              </a:ext>
            </a:extLst>
          </p:cNvPr>
          <p:cNvSpPr>
            <a:spLocks noGrp="1"/>
          </p:cNvSpPr>
          <p:nvPr>
            <p:ph type="title"/>
          </p:nvPr>
        </p:nvSpPr>
        <p:spPr/>
        <p:txBody>
          <a:bodyPr/>
          <a:lstStyle/>
          <a:p>
            <a:r>
              <a:rPr lang="en-US" b="1" dirty="0"/>
              <a:t>SLURM </a:t>
            </a:r>
          </a:p>
        </p:txBody>
      </p:sp>
      <p:sp>
        <p:nvSpPr>
          <p:cNvPr id="3" name="Content Placeholder 2">
            <a:extLst>
              <a:ext uri="{FF2B5EF4-FFF2-40B4-BE49-F238E27FC236}">
                <a16:creationId xmlns:a16="http://schemas.microsoft.com/office/drawing/2014/main" id="{D20EC0D6-CCF3-3A49-84AD-41ECAECAE117}"/>
              </a:ext>
            </a:extLst>
          </p:cNvPr>
          <p:cNvSpPr>
            <a:spLocks noGrp="1"/>
          </p:cNvSpPr>
          <p:nvPr>
            <p:ph idx="1"/>
          </p:nvPr>
        </p:nvSpPr>
        <p:spPr/>
        <p:txBody>
          <a:bodyPr/>
          <a:lstStyle/>
          <a:p>
            <a:r>
              <a:rPr lang="en-US" dirty="0"/>
              <a:t>How do I get from the login node to a compute node? </a:t>
            </a:r>
          </a:p>
          <a:p>
            <a:r>
              <a:rPr lang="en-US" dirty="0"/>
              <a:t>You need to specify what you need (RAM, CPUs). Other users are also asking for resources.</a:t>
            </a:r>
          </a:p>
          <a:p>
            <a:r>
              <a:rPr lang="en-US" b="1" dirty="0"/>
              <a:t>SLURM </a:t>
            </a:r>
            <a:r>
              <a:rPr lang="en-US" dirty="0"/>
              <a:t>(Simple Linux Utility for Resource Management) manages user requests on Cannon. </a:t>
            </a:r>
          </a:p>
        </p:txBody>
      </p:sp>
    </p:spTree>
    <p:extLst>
      <p:ext uri="{BB962C8B-B14F-4D97-AF65-F5344CB8AC3E}">
        <p14:creationId xmlns:p14="http://schemas.microsoft.com/office/powerpoint/2010/main" val="417519869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784</TotalTime>
  <Words>2461</Words>
  <Application>Microsoft Macintosh PowerPoint</Application>
  <PresentationFormat>Widescreen</PresentationFormat>
  <Paragraphs>257</Paragraphs>
  <Slides>57</Slides>
  <Notes>0</Notes>
  <HiddenSlides>7</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57</vt:i4>
      </vt:variant>
    </vt:vector>
  </HeadingPairs>
  <TitlesOfParts>
    <vt:vector size="64" baseType="lpstr">
      <vt:lpstr>Andale Mono</vt:lpstr>
      <vt:lpstr>Arial</vt:lpstr>
      <vt:lpstr>Calibri</vt:lpstr>
      <vt:lpstr>Calibri Light</vt:lpstr>
      <vt:lpstr>Courier</vt:lpstr>
      <vt:lpstr>Wingdings</vt:lpstr>
      <vt:lpstr>Office Theme</vt:lpstr>
      <vt:lpstr>GENO8232 Lab 3</vt:lpstr>
      <vt:lpstr>Reminder: RNA-seq isn’t typically sequencing RNA</vt:lpstr>
      <vt:lpstr>Now technically possible with the nanopore</vt:lpstr>
      <vt:lpstr>Sequencing is not the only way to determine RNA abundances</vt:lpstr>
      <vt:lpstr>Outline </vt:lpstr>
      <vt:lpstr>STAR (Spliced Transcripts Alignment to a Reference) </vt:lpstr>
      <vt:lpstr>STAR </vt:lpstr>
      <vt:lpstr>Login to Pegasus </vt:lpstr>
      <vt:lpstr>SLURM </vt:lpstr>
      <vt:lpstr>SLURM </vt:lpstr>
      <vt:lpstr>SLURM </vt:lpstr>
      <vt:lpstr>SLURM </vt:lpstr>
      <vt:lpstr>Part 1: RNA-seq QC + Pegasus work</vt:lpstr>
      <vt:lpstr>FastQC</vt:lpstr>
      <vt:lpstr>FastQC</vt:lpstr>
      <vt:lpstr>STAR QC (via alignment)</vt:lpstr>
      <vt:lpstr>More RNA-seq QC</vt:lpstr>
      <vt:lpstr>Pegasus work – what if you don’t have modules</vt:lpstr>
      <vt:lpstr>Python 3 conda environment (not required for this lab)</vt:lpstr>
      <vt:lpstr>Execute tin.py from RSeQC for a quick test</vt:lpstr>
      <vt:lpstr>Part 2 - Pseudoalignment</vt:lpstr>
      <vt:lpstr>STAR Guide – 1. Start the job and load module</vt:lpstr>
      <vt:lpstr>STAR Guide – 2. Make the index (NOT REQUIRED FOR HW)</vt:lpstr>
      <vt:lpstr>STAR Guide – 3. Perform alignment</vt:lpstr>
      <vt:lpstr>STAR Guide – 4. View the results </vt:lpstr>
      <vt:lpstr>STAR Guide – 4. View the results </vt:lpstr>
      <vt:lpstr>STAR Guide – 4. View the results </vt:lpstr>
      <vt:lpstr>Common mistakes on homework</vt:lpstr>
      <vt:lpstr>RSeQC </vt:lpstr>
      <vt:lpstr>Gene Body Coverage</vt:lpstr>
      <vt:lpstr>How to install RseQC </vt:lpstr>
      <vt:lpstr>How to run RseQC </vt:lpstr>
      <vt:lpstr>Running tin.py</vt:lpstr>
      <vt:lpstr>Running genebody_Coverage.py </vt:lpstr>
      <vt:lpstr>Transferring files from Pegasus to your computer</vt:lpstr>
      <vt:lpstr>Tips for Problem 3 (Python)</vt:lpstr>
      <vt:lpstr>Salmon and RSEM </vt:lpstr>
      <vt:lpstr>Salmon and RSEM </vt:lpstr>
      <vt:lpstr>Running Salmon</vt:lpstr>
      <vt:lpstr>Salmon output </vt:lpstr>
      <vt:lpstr>Salmon output </vt:lpstr>
      <vt:lpstr>Use BioMart to get gene symbol from Transcript ID </vt:lpstr>
      <vt:lpstr>Running RSEM </vt:lpstr>
      <vt:lpstr>Running RSEM </vt:lpstr>
      <vt:lpstr>RSEM output </vt:lpstr>
      <vt:lpstr>Batch effects</vt:lpstr>
      <vt:lpstr>What are they?</vt:lpstr>
      <vt:lpstr>Batch effects from various points of view</vt:lpstr>
      <vt:lpstr>In a well-controlled experiment, batch effects are minimal</vt:lpstr>
      <vt:lpstr>In single-cell data -&gt; ‘alignment’</vt:lpstr>
      <vt:lpstr>Think about how batch effects in these contexts:</vt:lpstr>
      <vt:lpstr>Part 3</vt:lpstr>
      <vt:lpstr>DAVID example</vt:lpstr>
      <vt:lpstr>Python programming (Part 5)</vt:lpstr>
      <vt:lpstr>Example</vt:lpstr>
      <vt:lpstr>Part 6 – very recent batch example (2019/2020)</vt:lpstr>
      <vt:lpstr>Common R error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STAT115 Lab 3</dc:title>
  <dc:creator>Lareau, Caleb</dc:creator>
  <cp:lastModifiedBy>Li, Wei</cp:lastModifiedBy>
  <cp:revision>55</cp:revision>
  <dcterms:created xsi:type="dcterms:W3CDTF">2020-02-10T23:18:24Z</dcterms:created>
  <dcterms:modified xsi:type="dcterms:W3CDTF">2022-01-25T20:52:40Z</dcterms:modified>
</cp:coreProperties>
</file>